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62" r:id="rId16"/>
    <p:sldId id="277" r:id="rId17"/>
    <p:sldId id="271" r:id="rId18"/>
    <p:sldId id="272" r:id="rId19"/>
    <p:sldId id="273" r:id="rId20"/>
    <p:sldId id="274" r:id="rId21"/>
    <p:sldId id="275" r:id="rId22"/>
    <p:sldId id="27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9" autoAdjust="0"/>
    <p:restoredTop sz="86409"/>
  </p:normalViewPr>
  <p:slideViewPr>
    <p:cSldViewPr snapToGrid="0">
      <p:cViewPr varScale="1">
        <p:scale>
          <a:sx n="92" d="100"/>
          <a:sy n="92" d="100"/>
        </p:scale>
        <p:origin x="101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76" units="cm"/>
          <inkml:channel name="Y" type="integer" max="16524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20428" units="1/cm"/>
          <inkml:channelProperty channel="Y" name="resolution" value="1000.242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17T12:19:07.922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294 4932 538 0,'-5'10'60'0,"-1"0"5"0,0 2 2 15,1-2 4-15,1-3-7 0,3-3-10 0,-1 1-2 16,2-2-2-16,-1 1-5 0,1-1-3 15,0 0-3-15,1-3-6 0,-1 2 6 0,2-2 4 16,-1 0 5-16,-1 0 7 0,2 0 0 0,0 0 1 16,-2 0 1-16,1 0-1 0,-1 0-4 0,0 0-3 15,0 0-8-15,0 0-3 0,0-2-5 0,-1 2-3 16,1 0-4-16,-2-2-4 0,2 2-4 16,-2-1-6-16,1-2-5 0,-2 1-3 0,1-1 1 15,-3-2-2-15,2 2 3 0,0-4-4 0,-2 1 0 16,0-1 0-16,-1-1 1 0,-1-1 3 15,-1-1 2-15,0-3 0 0,0 0 3 0,-2-1-2 16,2-2-2-16,-1-1-3 0,-1 0-1 0,-1-1-2 16,1-1 1-16,0-4-1 0,1 1 2 15,1-3-5-15,0 1 1 0,1 0 1 0,-1 0 0 16,0-2 0-16,1 2 3 0,-1-2-3 0,2 2 1 16,1 0 2-16,0-2-2 0,0 2 1 15,1-2-4-15,0 0 1 0,0 0 0 0,0 1 1 16,0-1 0-16,0-2 2 0,1 1 0 0,0-2-1 15,-2 0 1-15,3-2-1 0,-2 1-2 0,0-6 1 16,1-2 1-16,0-3-2 0,3-5 1 0,-2-1 0 16,4-3-2-16,0 2 2 0,1 1 0 0,0-2-1 15,2 4 1-15,1-1 0 0,1 0 1 0,-1 3-1 16,2 1-1-16,0-2 2 0,0 3-1 0,2-3 2 16,0 1-2-16,-1-1-2 0,3-3 2 15,-1 1 0-15,2-3 2 0,1 1-1 0,1-4 0 16,3 1-2-16,-1-6-2 0,3 1 2 15,-1-1 1-15,0 1-2 0,2 0 5 0,0-1-3 16,2 2 0-16,1 1 0 0,2 0-3 0,3 1 3 16,0 3-1-16,1-1 1 0,1 2 0 0,-2 4-3 15,-2 0 3-15,1 3 0 0,-2 2 0 0,-1 1 0 16,0 2 0-16,-1 0 0 0,0 2 2 16,0-2-2-16,0-2 1 0,0 2 0 0,2 0-1 15,-2 1 0-15,2 1 2 0,2 1-5 16,2 0 0-16,1 0 0 0,1-1-4 0,-1-1 3 15,1 1 3-15,2 1-2 0,1-1 4 0,1 1-1 16,-1 1 2-16,2 1 1 0,0 2-3 0,0-1 0 16,-1 2-3-16,-1 2 4 0,1-1-1 0,-1 2 0 15,2 2 0-15,0 2 0 0,-1-1 0 16,-2 2 0-16,-4 0 2 0,1 2-2 0,-2-1 2 16,-2 3-2-16,2-1 3 0,-1 0-6 0,1 1 2 15,0-3 1-15,1 2-4 0,1 1 4 16,1-1-2-16,-1-1-3 0,3 1 1 0,-2-3-2 15,0 3-2-15,2-3 5 0,0 2 0 0,0 0 3 16,1-2 3-16,1 1-4 0,-3 1 2 0,3 0-1 16,-2-2-1-16,0 1 2 0,-1 1-4 0,1 1 3 15,0 1 0-15,0-1-3 0,1 3 3 16,-1 2-2-16,0 2 0 0,-3 1 4 0,-2 2-2 16,-2 2 0-16,1 1-2 0,2-1 2 15,-1 1-2-15,-1 0-1 0,-1 0 1 16,2 0 0-16,-2 2 0 0,1 0 2 15,-2 0 0-15,-2-1-1 0,0 1 4 0,-1 2-3 16,-4-1 5-16,0-1 2 0,-1 1 0 0,-2-3 3 16,0 2-3-16,-1 0-2 0,-1 0 1 0,1-1-1 15,-2 1 4-15,-4 0-2 0,-1 1 1 0,-1 4 3 0,-4-2-2 0,-1 0 1 16,1 2 1-16,-3-2-2 0,0 0 4 16,-2 3-2-16,1-2-4 0,-3 3-11 0,1 1-25 15,-2-2-22-15,2 0-21 0,2 0-21 0,-3-1-15 16,3-2-19-16,1-2-33 0,0-1-22 15,3-2-19-15,0-3-7 0,4-3 21 0,-6-9 47 16,7 6-239-16</inkml:trace>
  <inkml:trace contextRef="#ctx0" brushRef="#br0" timeOffset="1121">2320 0 753 0,'-8'3'121'0,"0"-1"-70"0,0 1 6 15,5-3 15-15,1 2 2 0,2-1-15 0,-1-1-9 16,1 2-5-16,-2 0 9 0,0-2 2 0,1 1-1 16,-1 1-7-16,2-1-9 0,0 1-7 0,-1 0-4 15,1-1 0-15,0 1 3 0,1 0 1 16,-1-1 3-16,2 1 2 0,-1-1 0 0,1 3 1 15,0-1-2-15,-1-2-1 0,2 3-2 16,1-3-5-16,-1 2-3 0,0 1-3 0,0-1-4 16,1 0-2-16,0 0-2 0,3 2-4 0,-1 0-2 15,1 0 1-15,2 1-3 0,3 1-2 0,-1 1-1 16,2 0-2-16,3 3 1 0,0-1-2 0,2 3 1 16,3 0 1-16,3 1-2 0,2-1-2 15,0 2 2-15,1-4-1 0,-1 2 1 0,1 0 3 16,1-1-2-16,1 0 0 0,1-1 1 15,1 0-1-15,1 1 2 0,2-3 0 0,0 3 3 16,0-3-3-16,-1 3 0 0,1-1-2 0,-1 2 0 16,-1 0 2-16,-5 0-4 0,2 1 1 0,-5-1-2 15,1 0 2-15,-1 1 5 0,-2 1-2 0,-2-1 1 16,-3-1 0-16,-1-2 2 0,-3 2 0 0,-1-1 0 16,-3-3 0-16,-1 1 1 0,0 0 0 15,-3-4 0-15,0 2 4 0,0-1-4 0,-3-3 3 16,1 3 2-16,-3-2-3 0,1 0 1 0,-1-1 2 15,2 0-1-15,-2-1 2 0,0 0 5 16,0-1-1-16,-2-1 2 0,2 1 1 0,-1-2 0 16,-1 2 0-16,2-1-4 0,-1-1 0 0,1 2-7 15,-2-2 0-15,2 0-4 0,0 0-2 0,0-2 2 16,0 2-2-16,0 0-3 0,0 0 0 0,0 0 1 16,0 0-2-16,0 0 4 0,0 0-1 0,0 0-2 15,0 0 1-15,0 0 1 0,0 0-1 16,0-1 2-16,-2 1-1 0,2 0 1 0,-1 0 0 15,-1 0 0-15,2-2-1 0,-2 2-1 16,1-2 1-16,-2 2 1 0,1 0-1 0,0-1 1 16,1 1 0-16,-1-2 0 0,1 0-3 0,-1 2 1 15,0-1-1-15,1 1-1 0,-1 0 2 0,2-2-1 16,-1 4 2-16,-1-2 0 0,0 0-2 0,1 3-2 16,1-1 2-16,-4 1-2 0,3 2 4 0,-4 1-2 15,0 2 0-15,0 4-2 0,-1 2 4 16,-2 4-2-16,-2 1 2 0,-1 4 1 0,-4 4-2 15,-1 5 1-15,-1 4-2 0,-4 4 1 0,0 4 4 16,-2 2-2-16,0-1 2 0,-1 1 0 16,2-4-2-16,-1-2 0 0,2 0 7 0,0-3-10 15,2 0 1-15,1-1 1 0,2-2-9 0,0-2 9 16,0 0-2-16,1-3 0 0,1-2-3 0,1-1-11 16,2-3-21-16,1-2-24 0,2-2-28 0,1-4-24 15,4-3-25-15,2 0-21 0,1-6-26 0,3 1-39 16,0-4-26-16,2-3-35 0,3-2 34 15,2-3-273-15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76" units="cm"/>
          <inkml:channel name="Y" type="integer" max="16524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20428" units="1/cm"/>
          <inkml:channelProperty channel="Y" name="resolution" value="1000.242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17T12:22:36.529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58 526 280 0,'-4'3'27'0,"-1"0"0"0,-2 2 5 0,1 0 2 16,3-2-4-16,-2-1-7 0,2 1-4 0,-1-3-1 15,3 0-2-15,-1 2 2 0,1-4-2 0,1 2 0 16,-2 0 1-16,2-2-4 0,0 1-1 15,0-1-5-15,0 1-1 0,0 1 1 0,0-2 0 16,0 2 6-16,2 0 5 0,-2 0 5 16,0 0 5-16,-2 0 4 0,2 0 2 0,0 2 5 15,-2-1 2-15,2-1 14 0,-1 2 9 0,-1-2 6 16,2 1 7-16,-2 1-3 0,-1-2-2 0,2 2-1 16,-1-2-7-16,2 0-1 0,0 0-12 0,-2 0-10 15,2 1-4-15,0 1-12 0,0-2-1 16,0 0-5-16,2 0-4 0,-2 0-5 0,0 0 0 15,2 0-1-15,-2 2 0 0,-2-2 4 0,4 0 4 16,-2 0 0-16,0 1 4 0,1-1 3 16,1 0 1-16,-2 2 1 0,1-2-6 0,-1 1 2 15,0 1-6-15,2-2 0 0,0 0-2 0,1-2-3 16,0 2 2-16,0 0-2 0,4 0 1 0,-1-1 4 16,4-2 2-16,1-1-1 0,2-1-3 0,2-3-1 15,1 0-7-15,3-1 1 0,0-1 0 16,4-3 0-16,0 0-4 0,1-1 0 0,1-2-2 15,1 1-4-15,-2 1 3 0,4-3-4 0,-2 3 0 16,3-1 1-16,0 1 3 0,0-1-2 16,1-1 4-16,1 2 1 0,0-2-2 0,-1 0 1 15,2 1-1-15,-1 1-2 0,0-1 3 0,-1 2-2 16,1 2 2-16,-2 0-1 0,0-2-1 0,-2 3 2 16,1 2-4-16,-4 2 2 0,-2 1 0 0,-4 3-4 15,-2 0 5-15,0 2-2 0,-4 2 2 0,-1 1 4 16,0 1-1-16,-4-1 0 0,1 0 1 15,-3 2 0-15,-1-2 1 0,1 0 3 16,-1 2-2-16,-1-2-3 0,-2 1 1 0,1-1-2 16,0 0-1-16,-2-1 1 0,1-1-1 0,-1 1-2 15,2-2 1-15,-2 0-9 0,1 0-1 0,-1 0-11 16,0 0-12-16,2-2-6 0,-2 2-13 0,0-1-12 16,2-3-12-16,-2 1-17 0,-2-3-25 0,0 1-25 15,1-2-28-15,-4 3-37 0,2-3-42 16,-4 1-2-16,1-1-214 0</inkml:trace>
  <inkml:trace contextRef="#ctx0" brushRef="#br0" timeOffset="846">616 0 1198 0,'-5'4'169'0,"2"-1"-132"16,0 2-9-16,3-4 13 0,0 1 13 0,1-2 1 15,-1 2-1-15,0-2-5 0,0 0 0 0,0 0 5 16,0 0-1-16,2 0-2 0,-2 0-10 0,0 1-12 15,2-1-4-15,-2 0-2 0,0 2-4 16,1-1 4-16,-1 3 1 0,2-1 0 0,-1 3 11 16,-1 1 1-16,2-1 4 0,1 2 4 0,1-1-8 15,0-2-5-15,0 1-4 0,0-1-5 16,3 0-7-16,1 3-3 0,2-3-4 0,1 1-2 16,2 0-2-16,0-1 0 0,1 0-3 0,2 2 1 15,0-1-1-15,4-1-2 0,-1 1-1 0,2-1 2 16,2 0 0-16,-1 0 0 0,-1 0 3 0,-2-2-1 15,1 0 1-15,-2 0-3 0,-2 1 0 0,0-1 0 16,-5 0 0-16,0 2 0 0,-3-2 3 16,0 0-2-16,-3 2 2 0,-1-2 4 0,-1-1 3 15,-3 1 0-15,1 0-1 0,-1 2 4 16,-1 0 1-16,-1-2 12 0,1 1-1 0,-3 0 2 16,1 0-1-16,-2-1-10 0,2 0 6 0,0-1-6 15,0 1-1-15,-1-3-6 0,3 1 1 16,-2-1-3-16,-1 0-2 0,3 0-1 0,-1 0 0 15,0 0-3-15,2 0-1 0,0 0 2 0,-1 0-2 16,1 2 0-16,0-2 2 0,0 0-4 0,0 2 4 16,0-2 1-16,0 0-3 0,0 0 0 15,-2 0-2-15,2 1 2 0,0-1-3 0,0 2 1 16,0 0 4-16,-1-1-2 0,-1 2-2 0,0 1 4 16,1 0-4-16,-1 4 1 0,-1 1-1 0,0 2 4 15,-1 5-2-15,0 2 0 0,-3 3 5 0,1 3 1 16,-4 2-1-16,-1 4 6 0,-2 4-4 0,-2 0 3 15,-1 0 3-15,-1 0 0 0,-3-1 4 16,1 0-1-16,0 1-3 0,-1-4-1 16,4 1-5-16,2-4-7 0,1-1 5 0,1 0-5 15,1-4 1-15,1-1 4 0,4-1-6 0,0-6-16 16,1 1-28-16,0-2-51 0,2-4-63 0,-1-1-73 16,1 0-70-16,2-3-75 0,-1-3-81 0,-32-31-16 15,29 30-64-15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9376" units="cm"/>
          <inkml:channel name="Y" type="integer" max="16524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20428" units="1/cm"/>
          <inkml:channelProperty channel="Y" name="resolution" value="1000.24213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9-01-17T12:22:39.605"/>
    </inkml:context>
    <inkml:brush xml:id="br0">
      <inkml:brushProperty name="width" value="0.05" units="cm"/>
      <inkml:brushProperty name="height" value="0.05" units="cm"/>
      <inkml:brushProperty name="color" value="#ED1C24"/>
      <inkml:brushProperty name="fitToCurve" value="1"/>
    </inkml:brush>
  </inkml:definitions>
  <inkml:trace contextRef="#ctx0" brushRef="#br0">111 270 276 0,'-3'-4'38'15,"0"1"-1"-15,-2-2-6 0,3 0-2 0,-1 2-1 0,0-2 3 16,1 2 1-16,-3-2 3 0,4 2 1 15,-2 0 7-15,-2 1 9 0,2 1 4 16,-2-3 2-16,0 3-1 0,0-1-4 0,-1 1 1 16,1 1-4-16,-2 0 1 0,2 1-3 0,-1 1-2 15,3 1-2-15,-2-1-6 0,0-1-3 0,2 2-2 16,0-3-1-16,-1 0-2 0,1 2 4 0,2-2 3 16,1 0 2-16,0 2 4 0,0-4 0 0,0 2-1 15,0 2-4-15,0-2-1 0,0 1-4 16,0-2-5-16,1 1 5 0,-1 0-1 0,0 0 1 15,0 3 0-15,0-3 0 0,0 0-2 16,0 0 1-16,0 0 1 0,0 0 2 0,0 0-2 16,0 0 1-16,0 2-3 0,0-2-3 0,0 1-2 15,0 1-4-15,-1-2 0 0,1 1-1 0,0-1 4 16,0 2-1-16,0-2 0 0,0 2 1 0,-2-2-1 16,2 1 1-16,0 1-4 0,0-1-2 0,2-1-4 15,-2 2-1-15,0-2-3 0,0 2 0 16,0-1-3-16,0 1-2 0,0-1 2 0,1 1-4 15,1 1-1-15,-1 1 2 0,-1-1-2 0,4 0 2 16,-3 0 0-16,3 2-4 0,-1 0 1 16,0-2 1-16,2 2-2 0,0-2 3 0,1 2-3 15,1 1 1-15,1-1-2 0,0 2 3 0,3 1 2 16,0 0-4-16,1 0 4 0,0 0-8 0,1 0 3 16,2 2 0-16,1-1 0 0,2 3 1 15,-1-3-1-15,3 3 0 0,1-3 0 0,0 1 0 16,0-2 2-16,1 2-2 0,1 1 2 0,-1-1-4 15,2-1 2-15,-3-1 0 0,0-1-2 16,-3 1-1-16,0 2 2 0,0-2 1 0,-4 0-2 16,1 1 7-16,-1-2-5 0,-3 1 1 0,2 0-1 15,-3-2 2-15,0 4 0 0,-1-4-2 0,-2 2 0 16,1 1 3-16,-3-3-2 0,-1 2 2 0,0 0 5 16,-1-1-3-16,-2-3-3 0,3 3 1 0,-1-4-8 15,0 0 8-15,0 1-3 0,1-3 0 16,-3 1 2-16,2-1-5 0,1-1 1 0,0 2-7 15,1-4-14-15,0 2-14 0,2-1-21 16,-3-2-17-16,3-2-17 0,-1 0-16 0,2-2-9 16,0 1-9-16,-1-1-13 0,1 1-8 0,-2 0-8 15,2-1-9-15,1 2-10 0,-3 0-11 0,0 2-7 16,-1 2 1-16,-2 1 33 0,-7-10 44 0,7 13-134 16</inkml:trace>
  <inkml:trace contextRef="#ctx0" brushRef="#br0" timeOffset="1139">567 0 670 0,'-4'0'205'0,"-3"0"-88"0,2 2-21 15,0-2 4-15,4 2 3 0,-1-1-14 0,-1 1-17 16,0-2-13-16,0 0-14 0,-4 0 0 0,2 1 2 15,-1-1-3-15,1 2 16 0,-1 0-6 16,1-2 2-16,0 0 3 0,0 0-7 0,2 0 6 16,0 1-13-16,-1-1-6 0,3 3-8 15,-1 1-6-15,2-3 4 0,-2 4-2 0,1-2-1 16,1 2 4-16,-2 0-1 0,1 1 5 0,-1-1-3 16,2 2-1-16,-2-1 1 0,2-1-6 0,-1 1 3 15,1-1-6-15,0 2-2 0,0-1-4 0,0 1-4 16,0-1 0-16,0 1-5 0,0-1 0 15,0 0-1-15,0 3-3 0,0-1 2 0,1 0 2 16,3 1-1-16,-1-1 0 0,0 0 1 0,2 2-1 16,-2 0-1-16,4-1-3 0,-1 1-1 15,2 1 2-15,0 1-1 0,0-1 1 0,2 2-1 16,0 1-4-16,1 2 2 0,0 2 0 0,0 2 0 16,1-3-1-16,-1 3 1 0,-1-1 0 0,-1 0-2 15,-1 2 2-15,0 2 0 0,-1-1 2 16,-1-1-2-16,-1 0 1 0,0-1 1 0,-2-3-2 15,0 1 3-15,1-3-1 0,-3-1 1 0,3 1 0 16,-1-4 2-16,0-1-2 0,-1-2-3 0,-1-2 5 16,2-1 0-16,-1 0-5 0,0 0 3 15,1-1-1-15,-2 1-1 0,1-2 6 0,0 1 3 16,1-3-9-16,-1 3 1 0,-1-1-4 0,1 2-3 16,-1-4-1-16,-1 1 9 0,2 1 2 0,-2-1 0 15,2 1 6-15,-2-2 1 0,0 1-6 0,0-2-1 16,0 0 5-16,0 0-5 0,0 0 0 15,0 0 8-15,0 0-2 0,0 0 3 0,0-2 5 16,-2 1-5-16,2 1-3 0,0-2-2 0,0 2-4 16,0-1-2-16,0 1 0 0,0 0 1 15,0-2-4-15,0 2 1 0,0-2 1 0,0 2 0 16,0 0-2-16,0 0-2 0,0 2 2 0,0-2 0 16,0 0 0-16,0 0 3 0,0 0 3 0,-2 0-3 15,2 2-1-15,-1-2 1 0,-1 0-1 0,1 1 1 16,-1 1 4-16,-1-1-2 0,-1 1 0 15,1 0 2-15,-2 1-1 0,1 2 1 0,-3 0 5 16,-1 1 0-16,-2 0 0 0,-1 4-2 0,-2 1-2 16,-3 2-4-16,-2 2 3 0,-1 1-4 15,1 2-1-15,-1-1 0 0,-2 4-1 0,0 0 1 16,0 2 1-16,0-1-3 0,0 3 0 0,2-4 0 16,-2 0 0-16,2-2 2 0,-2 0-2 0,3 1 2 15,-1-3-2-15,2 1-2 0,3-3 2 0,1-3-5 16,3 1-2-16,1-3-3 0,1-2-9 0,1 0-10 15,1-1-6-15,1-3-7 0,0 3-5 16,3-4-6-16,-1 0-2 0,2 0-13 0,1-1-4 16,-2 0-3-16,2-1-12 0,2 1-4 0,-2 0-10 15,1-2-6-15,1 1-7 0,-1 1-8 16,3-1-16-16,-1 3-24 0,-1-1-29 0,1-2-25 16,2 3-25-16,-1-1-10 0,-2-1 50 0,3 2-161 15</inkml:trace>
</inkml:ink>
</file>

<file path=ppt/media/image1.jpeg>
</file>

<file path=ppt/media/image2.jpe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898CDE-5FBD-7B41-9244-56A528C48D38}" type="datetimeFigureOut">
              <a:rPr kumimoji="1" lang="ko-KR" altLang="en-US" smtClean="0"/>
              <a:t>2021-10-26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57E5BE-6EB4-4145-82BB-F57ED31FF3CB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537286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4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784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1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509581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9064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399316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9409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6947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342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047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011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10/26/2021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976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698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581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354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10/26/2021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3818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241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8115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customXml" Target="../ink/ink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6E22E5-FB94-4A5C-8FA9-AF006E45DE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z="4400" dirty="0"/>
              <a:t>Java </a:t>
            </a:r>
            <a:r>
              <a:rPr lang="ko-KR" altLang="en-US" sz="4400" dirty="0"/>
              <a:t>객체지향 프로그래밍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83B470-A5A0-4FE7-87FD-84764C2611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객체지향 이해하기</a:t>
            </a:r>
          </a:p>
        </p:txBody>
      </p:sp>
    </p:spTree>
    <p:extLst>
      <p:ext uri="{BB962C8B-B14F-4D97-AF65-F5344CB8AC3E}">
        <p14:creationId xmlns:p14="http://schemas.microsoft.com/office/powerpoint/2010/main" val="157599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객체 지향 기본 개념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객체 지향이 추구하는 것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현실세계를 그대로 옮긴다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객체들이 가지고 있는 속성과 기능 중 필요한 것만 남기고 불필요한 것은 제거한다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추상화한다</a:t>
            </a:r>
            <a:endParaRPr kumimoji="1" lang="en-US" altLang="ko-KR" dirty="0"/>
          </a:p>
          <a:p>
            <a:pPr lvl="1"/>
            <a:endParaRPr kumimoji="1" lang="en-US" altLang="ko-KR" dirty="0"/>
          </a:p>
          <a:p>
            <a:r>
              <a:rPr kumimoji="1" lang="ko-KR" altLang="en-US" dirty="0"/>
              <a:t>재사용한다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관점을 잘 파악하고 그 요구사항에 맞게 설계하면 재사용이 가능해진다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설계도를 그려두면 양산이 가능해진다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9909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객체 지향 기본 개념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클래스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인스턴스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레퍼런스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grpSp>
        <p:nvGrpSpPr>
          <p:cNvPr id="4" name="그룹 4"/>
          <p:cNvGrpSpPr>
            <a:grpSpLocks/>
          </p:cNvGrpSpPr>
          <p:nvPr/>
        </p:nvGrpSpPr>
        <p:grpSpPr bwMode="auto">
          <a:xfrm>
            <a:off x="1677988" y="4818063"/>
            <a:ext cx="6376987" cy="996950"/>
            <a:chOff x="1196170" y="1095586"/>
            <a:chExt cx="6376206" cy="996811"/>
          </a:xfrm>
        </p:grpSpPr>
        <p:sp>
          <p:nvSpPr>
            <p:cNvPr id="5" name="직사각형 4"/>
            <p:cNvSpPr/>
            <p:nvPr/>
          </p:nvSpPr>
          <p:spPr bwMode="auto">
            <a:xfrm>
              <a:off x="1196170" y="1252726"/>
              <a:ext cx="1334923" cy="682530"/>
            </a:xfrm>
            <a:prstGeom prst="rect">
              <a:avLst/>
            </a:prstGeom>
            <a:ln>
              <a:headEnd type="none" w="med" len="med"/>
              <a:tailEnd type="triangle" w="med" len="me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 lIns="0" tIns="0" rIns="0" bIns="0" anchor="ctr"/>
            <a:lstStyle/>
            <a:p>
              <a:pPr algn="ctr">
                <a:defRPr/>
              </a:pPr>
              <a:r>
                <a:rPr lang="en-US" altLang="ko-KR" sz="1400">
                  <a:latin typeface="+mn-ea"/>
                </a:rPr>
                <a:t>TV</a:t>
              </a:r>
              <a:r>
                <a:rPr lang="ko-KR" altLang="en-US" sz="1400">
                  <a:latin typeface="+mn-ea"/>
                </a:rPr>
                <a:t>설계도</a:t>
              </a:r>
              <a:endParaRPr lang="ko-KR" altLang="en-US" sz="1400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6" name="타원 5"/>
            <p:cNvSpPr/>
            <p:nvPr/>
          </p:nvSpPr>
          <p:spPr bwMode="auto">
            <a:xfrm>
              <a:off x="3975542" y="1095586"/>
              <a:ext cx="1425400" cy="996811"/>
            </a:xfrm>
            <a:prstGeom prst="ellipse">
              <a:avLst/>
            </a:prstGeom>
            <a:ln>
              <a:headEnd type="none" w="med" len="med"/>
              <a:tailEnd type="triangle" w="med" len="med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lIns="0" tIns="0" rIns="0" bIns="0" anchor="ctr"/>
            <a:lstStyle/>
            <a:p>
              <a:pPr algn="ctr">
                <a:defRPr/>
              </a:pPr>
              <a:r>
                <a:rPr lang="en-US" altLang="ko-KR" sz="1400">
                  <a:latin typeface="+mn-ea"/>
                </a:rPr>
                <a:t>TV</a:t>
              </a:r>
              <a:endParaRPr lang="ko-KR" altLang="en-US" sz="1400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7" name="직사각형 6"/>
            <p:cNvSpPr/>
            <p:nvPr/>
          </p:nvSpPr>
          <p:spPr bwMode="auto">
            <a:xfrm>
              <a:off x="6988248" y="1254314"/>
              <a:ext cx="584128" cy="679355"/>
            </a:xfrm>
            <a:prstGeom prst="rect">
              <a:avLst/>
            </a:prstGeom>
            <a:ln>
              <a:headEnd type="none" w="med" len="med"/>
              <a:tailEnd type="triangle" w="med" len="me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 lIns="0" tIns="0" rIns="0" bIns="0" anchor="ctr"/>
            <a:lstStyle/>
            <a:p>
              <a:pPr algn="ctr">
                <a:defRPr/>
              </a:pPr>
              <a:r>
                <a:rPr lang="ko-KR" altLang="en-US" sz="1200">
                  <a:latin typeface="+mn-ea"/>
                </a:rPr>
                <a:t>리모컨</a:t>
              </a:r>
              <a:endParaRPr lang="ko-KR" altLang="en-US" sz="1200">
                <a:solidFill>
                  <a:srgbClr val="000000"/>
                </a:solidFill>
                <a:latin typeface="+mn-ea"/>
              </a:endParaRPr>
            </a:p>
          </p:txBody>
        </p:sp>
        <p:cxnSp>
          <p:nvCxnSpPr>
            <p:cNvPr id="8" name="직선 화살표 연결선 11"/>
            <p:cNvCxnSpPr>
              <a:cxnSpLocks noChangeShapeType="1"/>
              <a:stCxn id="10" idx="1"/>
              <a:endCxn id="9" idx="6"/>
            </p:cNvCxnSpPr>
            <p:nvPr/>
          </p:nvCxnSpPr>
          <p:spPr bwMode="auto">
            <a:xfrm flipH="1" flipV="1">
              <a:off x="5400312" y="1593992"/>
              <a:ext cx="1587514" cy="0"/>
            </a:xfrm>
            <a:prstGeom prst="straightConnector1">
              <a:avLst/>
            </a:prstGeom>
            <a:noFill/>
            <a:ln w="9525">
              <a:solidFill>
                <a:srgbClr val="000099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9" name="TextBox 23"/>
            <p:cNvSpPr txBox="1">
              <a:spLocks noChangeArrowheads="1"/>
            </p:cNvSpPr>
            <p:nvPr/>
          </p:nvSpPr>
          <p:spPr bwMode="auto">
            <a:xfrm>
              <a:off x="5880308" y="1549548"/>
              <a:ext cx="544446" cy="3079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1pPr>
              <a:lvl2pPr marL="742950" indent="-28575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9pPr>
            </a:lstStyle>
            <a:p>
              <a:pPr eaLnBrk="1" hangingPunct="1">
                <a:defRPr/>
              </a:pPr>
              <a:r>
                <a:rPr lang="ko-KR" altLang="en-US" sz="1400">
                  <a:latin typeface="+mn-ea"/>
                  <a:ea typeface="+mn-ea"/>
                </a:rPr>
                <a:t>사용</a:t>
              </a:r>
            </a:p>
          </p:txBody>
        </p:sp>
        <p:cxnSp>
          <p:nvCxnSpPr>
            <p:cNvPr id="10" name="직선 화살표 연결선 26"/>
            <p:cNvCxnSpPr>
              <a:cxnSpLocks noChangeShapeType="1"/>
            </p:cNvCxnSpPr>
            <p:nvPr/>
          </p:nvCxnSpPr>
          <p:spPr bwMode="auto">
            <a:xfrm>
              <a:off x="2531405" y="1593992"/>
              <a:ext cx="1444453" cy="0"/>
            </a:xfrm>
            <a:prstGeom prst="straightConnector1">
              <a:avLst/>
            </a:prstGeom>
            <a:noFill/>
            <a:ln w="9525">
              <a:solidFill>
                <a:srgbClr val="000099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1" name="TextBox 27"/>
            <p:cNvSpPr txBox="1">
              <a:spLocks noChangeArrowheads="1"/>
            </p:cNvSpPr>
            <p:nvPr/>
          </p:nvSpPr>
          <p:spPr bwMode="auto">
            <a:xfrm>
              <a:off x="2870777" y="1552722"/>
              <a:ext cx="544446" cy="3079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1pPr>
              <a:lvl2pPr marL="742950" indent="-28575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9pPr>
            </a:lstStyle>
            <a:p>
              <a:pPr eaLnBrk="1" hangingPunct="1">
                <a:defRPr/>
              </a:pPr>
              <a:r>
                <a:rPr lang="ko-KR" altLang="en-US" sz="1400">
                  <a:latin typeface="+mn-ea"/>
                  <a:ea typeface="+mn-ea"/>
                </a:rPr>
                <a:t>생성</a:t>
              </a:r>
            </a:p>
          </p:txBody>
        </p:sp>
      </p:grpSp>
      <p:grpSp>
        <p:nvGrpSpPr>
          <p:cNvPr id="12" name="그룹 12"/>
          <p:cNvGrpSpPr>
            <a:grpSpLocks/>
          </p:cNvGrpSpPr>
          <p:nvPr/>
        </p:nvGrpSpPr>
        <p:grpSpPr bwMode="auto">
          <a:xfrm>
            <a:off x="1677988" y="2430463"/>
            <a:ext cx="6376987" cy="996950"/>
            <a:chOff x="1196170" y="2177003"/>
            <a:chExt cx="6376206" cy="996811"/>
          </a:xfrm>
        </p:grpSpPr>
        <p:sp>
          <p:nvSpPr>
            <p:cNvPr id="13" name="직사각형 12"/>
            <p:cNvSpPr/>
            <p:nvPr/>
          </p:nvSpPr>
          <p:spPr bwMode="auto">
            <a:xfrm>
              <a:off x="1196170" y="2334143"/>
              <a:ext cx="1334923" cy="682530"/>
            </a:xfrm>
            <a:prstGeom prst="rect">
              <a:avLst/>
            </a:prstGeom>
            <a:ln>
              <a:headEnd type="none" w="med" len="med"/>
              <a:tailEnd type="triangle" w="med" len="me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 lIns="0" tIns="0" rIns="0" bIns="0" anchor="ctr"/>
            <a:lstStyle/>
            <a:p>
              <a:pPr algn="ctr">
                <a:defRPr/>
              </a:pPr>
              <a:r>
                <a:rPr lang="ko-KR" altLang="en-US" sz="1400">
                  <a:solidFill>
                    <a:srgbClr val="000000"/>
                  </a:solidFill>
                  <a:latin typeface="+mn-ea"/>
                </a:rPr>
                <a:t>클래스</a:t>
              </a:r>
            </a:p>
          </p:txBody>
        </p:sp>
        <p:sp>
          <p:nvSpPr>
            <p:cNvPr id="14" name="타원 13"/>
            <p:cNvSpPr/>
            <p:nvPr/>
          </p:nvSpPr>
          <p:spPr bwMode="auto">
            <a:xfrm>
              <a:off x="3975542" y="2177003"/>
              <a:ext cx="1425400" cy="996811"/>
            </a:xfrm>
            <a:prstGeom prst="ellipse">
              <a:avLst/>
            </a:prstGeom>
            <a:ln>
              <a:headEnd type="none" w="med" len="med"/>
              <a:tailEnd type="triangle" w="med" len="med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lIns="0" tIns="0" rIns="0" bIns="0" anchor="ctr"/>
            <a:lstStyle/>
            <a:p>
              <a:pPr algn="ctr">
                <a:defRPr/>
              </a:pPr>
              <a:r>
                <a:rPr lang="ko-KR" altLang="en-US" sz="1400" err="1">
                  <a:solidFill>
                    <a:srgbClr val="000000"/>
                  </a:solidFill>
                  <a:latin typeface="+mn-ea"/>
                </a:rPr>
                <a:t>인스턴스</a:t>
              </a:r>
              <a:endParaRPr lang="ko-KR" altLang="en-US" sz="1400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15" name="직사각형 14"/>
            <p:cNvSpPr/>
            <p:nvPr/>
          </p:nvSpPr>
          <p:spPr bwMode="auto">
            <a:xfrm>
              <a:off x="6988248" y="2335731"/>
              <a:ext cx="584128" cy="679355"/>
            </a:xfrm>
            <a:prstGeom prst="rect">
              <a:avLst/>
            </a:prstGeom>
            <a:ln>
              <a:headEnd type="none" w="med" len="med"/>
              <a:tailEnd type="triangle" w="med" len="me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 lIns="0" tIns="0" rIns="0" bIns="0" anchor="ctr"/>
            <a:lstStyle/>
            <a:p>
              <a:pPr algn="ctr">
                <a:defRPr/>
              </a:pPr>
              <a:r>
                <a:rPr lang="ko-KR" altLang="en-US" sz="1200" err="1">
                  <a:solidFill>
                    <a:srgbClr val="000000"/>
                  </a:solidFill>
                  <a:latin typeface="+mn-ea"/>
                </a:rPr>
                <a:t>레퍼</a:t>
              </a:r>
              <a:endParaRPr lang="en-US" altLang="ko-KR" sz="1200">
                <a:solidFill>
                  <a:srgbClr val="000000"/>
                </a:solidFill>
                <a:latin typeface="+mn-ea"/>
              </a:endParaRPr>
            </a:p>
            <a:p>
              <a:pPr algn="ctr">
                <a:defRPr/>
              </a:pPr>
              <a:r>
                <a:rPr lang="ko-KR" altLang="en-US" sz="1200" err="1">
                  <a:solidFill>
                    <a:srgbClr val="000000"/>
                  </a:solidFill>
                  <a:latin typeface="+mn-ea"/>
                </a:rPr>
                <a:t>런스</a:t>
              </a:r>
              <a:endParaRPr lang="ko-KR" altLang="en-US" sz="1200">
                <a:solidFill>
                  <a:srgbClr val="000000"/>
                </a:solidFill>
                <a:latin typeface="+mn-ea"/>
              </a:endParaRPr>
            </a:p>
          </p:txBody>
        </p:sp>
        <p:cxnSp>
          <p:nvCxnSpPr>
            <p:cNvPr id="16" name="직선 화살표 연결선 11"/>
            <p:cNvCxnSpPr>
              <a:cxnSpLocks noChangeShapeType="1"/>
              <a:stCxn id="18" idx="1"/>
              <a:endCxn id="17" idx="6"/>
            </p:cNvCxnSpPr>
            <p:nvPr/>
          </p:nvCxnSpPr>
          <p:spPr bwMode="auto">
            <a:xfrm flipH="1" flipV="1">
              <a:off x="5400312" y="2675409"/>
              <a:ext cx="1587514" cy="0"/>
            </a:xfrm>
            <a:prstGeom prst="straightConnector1">
              <a:avLst/>
            </a:prstGeom>
            <a:noFill/>
            <a:ln w="9525">
              <a:solidFill>
                <a:srgbClr val="000099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7" name="TextBox 23"/>
            <p:cNvSpPr txBox="1">
              <a:spLocks noChangeArrowheads="1"/>
            </p:cNvSpPr>
            <p:nvPr/>
          </p:nvSpPr>
          <p:spPr bwMode="auto">
            <a:xfrm>
              <a:off x="5880308" y="2630965"/>
              <a:ext cx="544446" cy="3079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1pPr>
              <a:lvl2pPr marL="742950" indent="-28575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9pPr>
            </a:lstStyle>
            <a:p>
              <a:pPr eaLnBrk="1" hangingPunct="1">
                <a:defRPr/>
              </a:pPr>
              <a:r>
                <a:rPr lang="ko-KR" altLang="en-US" sz="1400">
                  <a:latin typeface="+mn-ea"/>
                  <a:ea typeface="+mn-ea"/>
                </a:rPr>
                <a:t>사용</a:t>
              </a:r>
            </a:p>
          </p:txBody>
        </p:sp>
        <p:cxnSp>
          <p:nvCxnSpPr>
            <p:cNvPr id="18" name="직선 화살표 연결선 26"/>
            <p:cNvCxnSpPr>
              <a:cxnSpLocks noChangeShapeType="1"/>
            </p:cNvCxnSpPr>
            <p:nvPr/>
          </p:nvCxnSpPr>
          <p:spPr bwMode="auto">
            <a:xfrm>
              <a:off x="2531405" y="2675409"/>
              <a:ext cx="1444453" cy="0"/>
            </a:xfrm>
            <a:prstGeom prst="straightConnector1">
              <a:avLst/>
            </a:prstGeom>
            <a:noFill/>
            <a:ln w="9525">
              <a:solidFill>
                <a:srgbClr val="000099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9" name="TextBox 27"/>
            <p:cNvSpPr txBox="1">
              <a:spLocks noChangeArrowheads="1"/>
            </p:cNvSpPr>
            <p:nvPr/>
          </p:nvSpPr>
          <p:spPr bwMode="auto">
            <a:xfrm>
              <a:off x="2626332" y="2634139"/>
              <a:ext cx="1082542" cy="3079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1pPr>
              <a:lvl2pPr marL="742950" indent="-28575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9pPr>
            </a:lstStyle>
            <a:p>
              <a:pPr eaLnBrk="1" hangingPunct="1">
                <a:defRPr/>
              </a:pPr>
              <a:r>
                <a:rPr lang="ko-KR" altLang="en-US" sz="1400">
                  <a:latin typeface="+mn-ea"/>
                  <a:ea typeface="+mn-ea"/>
                </a:rPr>
                <a:t>인스턴스화</a:t>
              </a:r>
            </a:p>
          </p:txBody>
        </p:sp>
      </p:grpSp>
      <p:grpSp>
        <p:nvGrpSpPr>
          <p:cNvPr id="20" name="그룹 20"/>
          <p:cNvGrpSpPr>
            <a:grpSpLocks/>
          </p:cNvGrpSpPr>
          <p:nvPr/>
        </p:nvGrpSpPr>
        <p:grpSpPr bwMode="auto">
          <a:xfrm>
            <a:off x="1677988" y="3606800"/>
            <a:ext cx="6376987" cy="996950"/>
            <a:chOff x="1196170" y="3293801"/>
            <a:chExt cx="6376206" cy="996811"/>
          </a:xfrm>
        </p:grpSpPr>
        <p:sp>
          <p:nvSpPr>
            <p:cNvPr id="21" name="직사각형 20"/>
            <p:cNvSpPr/>
            <p:nvPr/>
          </p:nvSpPr>
          <p:spPr bwMode="auto">
            <a:xfrm>
              <a:off x="1196170" y="3450942"/>
              <a:ext cx="1334923" cy="682530"/>
            </a:xfrm>
            <a:prstGeom prst="rect">
              <a:avLst/>
            </a:prstGeom>
            <a:ln>
              <a:headEnd type="none" w="med" len="med"/>
              <a:tailEnd type="triangle" w="med" len="me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 lIns="0" tIns="0" rIns="0" bIns="0" anchor="ctr"/>
            <a:lstStyle/>
            <a:p>
              <a:pPr algn="ctr">
                <a:defRPr/>
              </a:pPr>
              <a:r>
                <a:rPr lang="ko-KR" altLang="en-US" sz="1400">
                  <a:solidFill>
                    <a:srgbClr val="000000"/>
                  </a:solidFill>
                  <a:latin typeface="+mn-ea"/>
                </a:rPr>
                <a:t>책 클래스</a:t>
              </a:r>
            </a:p>
          </p:txBody>
        </p:sp>
        <p:sp>
          <p:nvSpPr>
            <p:cNvPr id="22" name="타원 21"/>
            <p:cNvSpPr/>
            <p:nvPr/>
          </p:nvSpPr>
          <p:spPr bwMode="auto">
            <a:xfrm>
              <a:off x="3975542" y="3293801"/>
              <a:ext cx="1425400" cy="996811"/>
            </a:xfrm>
            <a:prstGeom prst="ellipse">
              <a:avLst/>
            </a:prstGeom>
            <a:ln>
              <a:headEnd type="none" w="med" len="med"/>
              <a:tailEnd type="triangle" w="med" len="med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lIns="0" tIns="0" rIns="0" bIns="0" anchor="ctr"/>
            <a:lstStyle/>
            <a:p>
              <a:pPr algn="ctr">
                <a:defRPr/>
              </a:pPr>
              <a:r>
                <a:rPr lang="ko-KR" altLang="en-US" sz="1400">
                  <a:solidFill>
                    <a:srgbClr val="000000"/>
                  </a:solidFill>
                  <a:latin typeface="+mn-ea"/>
                </a:rPr>
                <a:t>책 </a:t>
              </a:r>
              <a:r>
                <a:rPr lang="ko-KR" altLang="en-US" sz="1400" err="1">
                  <a:solidFill>
                    <a:srgbClr val="000000"/>
                  </a:solidFill>
                  <a:latin typeface="+mn-ea"/>
                </a:rPr>
                <a:t>인스턴스</a:t>
              </a:r>
              <a:endParaRPr lang="ko-KR" altLang="en-US" sz="1400">
                <a:solidFill>
                  <a:srgbClr val="000000"/>
                </a:solidFill>
                <a:latin typeface="+mn-ea"/>
              </a:endParaRPr>
            </a:p>
          </p:txBody>
        </p:sp>
        <p:sp>
          <p:nvSpPr>
            <p:cNvPr id="23" name="직사각형 22"/>
            <p:cNvSpPr/>
            <p:nvPr/>
          </p:nvSpPr>
          <p:spPr bwMode="auto">
            <a:xfrm>
              <a:off x="6988248" y="3452529"/>
              <a:ext cx="584128" cy="679355"/>
            </a:xfrm>
            <a:prstGeom prst="rect">
              <a:avLst/>
            </a:prstGeom>
            <a:ln>
              <a:headEnd type="none" w="med" len="med"/>
              <a:tailEnd type="triangle" w="med" len="med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 lIns="0" tIns="0" rIns="0" bIns="0" anchor="ctr"/>
            <a:lstStyle/>
            <a:p>
              <a:pPr algn="ctr">
                <a:defRPr/>
              </a:pPr>
              <a:r>
                <a:rPr lang="ko-KR" altLang="en-US" sz="1200" err="1">
                  <a:solidFill>
                    <a:srgbClr val="000000"/>
                  </a:solidFill>
                  <a:latin typeface="+mn-ea"/>
                </a:rPr>
                <a:t>레퍼</a:t>
              </a:r>
              <a:endParaRPr lang="en-US" altLang="ko-KR" sz="1200">
                <a:solidFill>
                  <a:srgbClr val="000000"/>
                </a:solidFill>
                <a:latin typeface="+mn-ea"/>
              </a:endParaRPr>
            </a:p>
            <a:p>
              <a:pPr algn="ctr">
                <a:defRPr/>
              </a:pPr>
              <a:r>
                <a:rPr lang="ko-KR" altLang="en-US" sz="1200" err="1">
                  <a:solidFill>
                    <a:srgbClr val="000000"/>
                  </a:solidFill>
                  <a:latin typeface="+mn-ea"/>
                </a:rPr>
                <a:t>런스</a:t>
              </a:r>
              <a:endParaRPr lang="ko-KR" altLang="en-US" sz="1200">
                <a:solidFill>
                  <a:srgbClr val="000000"/>
                </a:solidFill>
                <a:latin typeface="+mn-ea"/>
              </a:endParaRPr>
            </a:p>
          </p:txBody>
        </p:sp>
        <p:cxnSp>
          <p:nvCxnSpPr>
            <p:cNvPr id="24" name="직선 화살표 연결선 11"/>
            <p:cNvCxnSpPr>
              <a:cxnSpLocks noChangeShapeType="1"/>
              <a:stCxn id="26" idx="1"/>
              <a:endCxn id="25" idx="6"/>
            </p:cNvCxnSpPr>
            <p:nvPr/>
          </p:nvCxnSpPr>
          <p:spPr bwMode="auto">
            <a:xfrm flipH="1" flipV="1">
              <a:off x="5400312" y="3792206"/>
              <a:ext cx="1587514" cy="0"/>
            </a:xfrm>
            <a:prstGeom prst="straightConnector1">
              <a:avLst/>
            </a:prstGeom>
            <a:noFill/>
            <a:ln w="9525">
              <a:solidFill>
                <a:srgbClr val="000099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5" name="TextBox 23"/>
            <p:cNvSpPr txBox="1">
              <a:spLocks noChangeArrowheads="1"/>
            </p:cNvSpPr>
            <p:nvPr/>
          </p:nvSpPr>
          <p:spPr bwMode="auto">
            <a:xfrm>
              <a:off x="5880308" y="3747763"/>
              <a:ext cx="544446" cy="3079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1pPr>
              <a:lvl2pPr marL="742950" indent="-28575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9pPr>
            </a:lstStyle>
            <a:p>
              <a:pPr eaLnBrk="1" hangingPunct="1">
                <a:defRPr/>
              </a:pPr>
              <a:r>
                <a:rPr lang="ko-KR" altLang="en-US" sz="1400">
                  <a:latin typeface="+mn-ea"/>
                  <a:ea typeface="+mn-ea"/>
                </a:rPr>
                <a:t>사용</a:t>
              </a:r>
            </a:p>
          </p:txBody>
        </p:sp>
        <p:cxnSp>
          <p:nvCxnSpPr>
            <p:cNvPr id="26" name="직선 화살표 연결선 26"/>
            <p:cNvCxnSpPr>
              <a:cxnSpLocks noChangeShapeType="1"/>
            </p:cNvCxnSpPr>
            <p:nvPr/>
          </p:nvCxnSpPr>
          <p:spPr bwMode="auto">
            <a:xfrm>
              <a:off x="2531405" y="3792206"/>
              <a:ext cx="1444453" cy="0"/>
            </a:xfrm>
            <a:prstGeom prst="straightConnector1">
              <a:avLst/>
            </a:prstGeom>
            <a:noFill/>
            <a:ln w="9525">
              <a:solidFill>
                <a:srgbClr val="000099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7" name="TextBox 27"/>
            <p:cNvSpPr txBox="1">
              <a:spLocks noChangeArrowheads="1"/>
            </p:cNvSpPr>
            <p:nvPr/>
          </p:nvSpPr>
          <p:spPr bwMode="auto">
            <a:xfrm>
              <a:off x="2626332" y="3750937"/>
              <a:ext cx="1082542" cy="3079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1pPr>
              <a:lvl2pPr marL="742950" indent="-28575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2pPr>
              <a:lvl3pPr marL="1143000" indent="-22860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3pPr>
              <a:lvl4pPr marL="1600200" indent="-22860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4pPr>
              <a:lvl5pPr marL="2057400" indent="-228600" eaLnBrk="0" hangingPunct="0"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3000">
                  <a:solidFill>
                    <a:srgbClr val="000000"/>
                  </a:solidFill>
                  <a:latin typeface="HY견고딕" pitchFamily="18" charset="-127"/>
                  <a:ea typeface="굴림" pitchFamily="50" charset="-127"/>
                </a:defRPr>
              </a:lvl9pPr>
            </a:lstStyle>
            <a:p>
              <a:pPr eaLnBrk="1" hangingPunct="1">
                <a:defRPr/>
              </a:pPr>
              <a:r>
                <a:rPr lang="ko-KR" altLang="en-US" sz="1400">
                  <a:latin typeface="+mn-ea"/>
                  <a:ea typeface="+mn-ea"/>
                </a:rPr>
                <a:t>인스턴스화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77133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객체 지향 기본 개념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Java </a:t>
            </a:r>
            <a:r>
              <a:rPr kumimoji="1" lang="ko-KR" altLang="en-US" sz="2000" dirty="0"/>
              <a:t>문법으로 이해하기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ko-KR" dirty="0"/>
          </a:p>
        </p:txBody>
      </p:sp>
      <p:sp>
        <p:nvSpPr>
          <p:cNvPr id="28" name="TextBox 3"/>
          <p:cNvSpPr txBox="1">
            <a:spLocks noChangeArrowheads="1"/>
          </p:cNvSpPr>
          <p:nvPr/>
        </p:nvSpPr>
        <p:spPr bwMode="auto">
          <a:xfrm>
            <a:off x="1358727" y="2160589"/>
            <a:ext cx="4298950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/>
            <a:r>
              <a:rPr lang="ko-KR" altLang="en-US" sz="3200" b="1">
                <a:solidFill>
                  <a:srgbClr val="000000"/>
                </a:solidFill>
                <a:ea typeface="맑은 고딕" charset="-127"/>
              </a:rPr>
              <a:t>책  </a:t>
            </a:r>
            <a:r>
              <a:rPr lang="en-US" altLang="ko-KR" sz="3200" b="1">
                <a:solidFill>
                  <a:srgbClr val="000000"/>
                </a:solidFill>
                <a:ea typeface="맑은 고딕" charset="-127"/>
              </a:rPr>
              <a:t>b1   =  new  </a:t>
            </a:r>
            <a:r>
              <a:rPr lang="ko-KR" altLang="en-US" sz="3200" b="1">
                <a:solidFill>
                  <a:srgbClr val="000000"/>
                </a:solidFill>
                <a:ea typeface="맑은 고딕" charset="-127"/>
              </a:rPr>
              <a:t>책</a:t>
            </a:r>
            <a:r>
              <a:rPr lang="en-US" altLang="ko-KR" sz="3200" b="1">
                <a:solidFill>
                  <a:srgbClr val="000000"/>
                </a:solidFill>
                <a:ea typeface="맑은 고딕" charset="-127"/>
              </a:rPr>
              <a:t>();</a:t>
            </a:r>
            <a:endParaRPr lang="ko-KR" altLang="en-US" sz="3200" b="1">
              <a:solidFill>
                <a:srgbClr val="000000"/>
              </a:solidFill>
              <a:ea typeface="맑은 고딕" charset="-127"/>
            </a:endParaRPr>
          </a:p>
        </p:txBody>
      </p:sp>
      <p:sp>
        <p:nvSpPr>
          <p:cNvPr id="29" name="타원형 설명선 29"/>
          <p:cNvSpPr/>
          <p:nvPr/>
        </p:nvSpPr>
        <p:spPr bwMode="auto">
          <a:xfrm>
            <a:off x="1034877" y="3355977"/>
            <a:ext cx="1260475" cy="658812"/>
          </a:xfrm>
          <a:prstGeom prst="wedgeEllipseCallout">
            <a:avLst>
              <a:gd name="adj1" fmla="val 3826"/>
              <a:gd name="adj2" fmla="val -146247"/>
            </a:avLst>
          </a:prstGeom>
          <a:ln>
            <a:headEnd type="none" w="med" len="med"/>
            <a:tailEnd type="triangl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ko-KR" altLang="en-US" sz="1600" err="1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레퍼런스</a:t>
            </a:r>
            <a:endParaRPr lang="en-US" altLang="ko-KR" sz="1600">
              <a:solidFill>
                <a:srgbClr val="000000"/>
              </a:solidFill>
              <a:latin typeface="HY견고딕" pitchFamily="18" charset="-127"/>
              <a:ea typeface="HY견고딕" pitchFamily="18" charset="-127"/>
            </a:endParaRPr>
          </a:p>
          <a:p>
            <a:pPr algn="ctr">
              <a:defRPr/>
            </a:pPr>
            <a:r>
              <a:rPr lang="ko-KR" altLang="en-US" sz="160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타입</a:t>
            </a:r>
          </a:p>
        </p:txBody>
      </p:sp>
      <p:sp>
        <p:nvSpPr>
          <p:cNvPr id="30" name="타원형 설명선 30"/>
          <p:cNvSpPr/>
          <p:nvPr/>
        </p:nvSpPr>
        <p:spPr bwMode="auto">
          <a:xfrm>
            <a:off x="2428702" y="3384552"/>
            <a:ext cx="1319213" cy="630237"/>
          </a:xfrm>
          <a:prstGeom prst="wedgeEllipseCallout">
            <a:avLst>
              <a:gd name="adj1" fmla="val -30948"/>
              <a:gd name="adj2" fmla="val -162996"/>
            </a:avLst>
          </a:prstGeom>
          <a:ln>
            <a:headEnd type="none" w="med" len="med"/>
            <a:tailEnd type="triangl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ko-KR" altLang="en-US" sz="1600" err="1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레퍼런스</a:t>
            </a:r>
            <a:endParaRPr lang="en-US" altLang="ko-KR" sz="1600">
              <a:solidFill>
                <a:srgbClr val="000000"/>
              </a:solidFill>
              <a:latin typeface="HY견고딕" pitchFamily="18" charset="-127"/>
              <a:ea typeface="HY견고딕" pitchFamily="18" charset="-127"/>
            </a:endParaRPr>
          </a:p>
          <a:p>
            <a:pPr algn="ctr">
              <a:defRPr/>
            </a:pPr>
            <a:r>
              <a:rPr lang="ko-KR" altLang="en-US" sz="160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변수</a:t>
            </a:r>
          </a:p>
        </p:txBody>
      </p:sp>
      <p:sp>
        <p:nvSpPr>
          <p:cNvPr id="31" name="타원형 설명선 31"/>
          <p:cNvSpPr/>
          <p:nvPr/>
        </p:nvSpPr>
        <p:spPr bwMode="auto">
          <a:xfrm>
            <a:off x="3819352" y="3384552"/>
            <a:ext cx="1252538" cy="930275"/>
          </a:xfrm>
          <a:prstGeom prst="wedgeEllipseCallout">
            <a:avLst>
              <a:gd name="adj1" fmla="val -8104"/>
              <a:gd name="adj2" fmla="val -123873"/>
            </a:avLst>
          </a:prstGeom>
          <a:ln>
            <a:headEnd type="none" w="med" len="med"/>
            <a:tailEnd type="triangl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ko-KR" altLang="en-US" sz="1600" err="1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인스턴스</a:t>
            </a:r>
            <a:endParaRPr lang="en-US" altLang="ko-KR" sz="1600">
              <a:solidFill>
                <a:srgbClr val="000000"/>
              </a:solidFill>
              <a:latin typeface="HY견고딕" pitchFamily="18" charset="-127"/>
              <a:ea typeface="HY견고딕" pitchFamily="18" charset="-127"/>
            </a:endParaRPr>
          </a:p>
          <a:p>
            <a:pPr algn="ctr">
              <a:defRPr/>
            </a:pPr>
            <a:r>
              <a:rPr lang="ko-KR" altLang="en-US" sz="160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생성 </a:t>
            </a:r>
            <a:endParaRPr lang="en-US" altLang="ko-KR" sz="1600">
              <a:solidFill>
                <a:srgbClr val="000000"/>
              </a:solidFill>
              <a:latin typeface="HY견고딕" pitchFamily="18" charset="-127"/>
              <a:ea typeface="HY견고딕" pitchFamily="18" charset="-127"/>
            </a:endParaRPr>
          </a:p>
          <a:p>
            <a:pPr algn="ctr">
              <a:defRPr/>
            </a:pPr>
            <a:r>
              <a:rPr lang="ko-KR" altLang="en-US" sz="1600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키워드</a:t>
            </a:r>
          </a:p>
        </p:txBody>
      </p:sp>
      <p:sp>
        <p:nvSpPr>
          <p:cNvPr id="32" name="타원형 설명선 32"/>
          <p:cNvSpPr/>
          <p:nvPr/>
        </p:nvSpPr>
        <p:spPr bwMode="auto">
          <a:xfrm>
            <a:off x="5248102" y="3346452"/>
            <a:ext cx="1220788" cy="536575"/>
          </a:xfrm>
          <a:prstGeom prst="wedgeEllipseCallout">
            <a:avLst>
              <a:gd name="adj1" fmla="val -17227"/>
              <a:gd name="adj2" fmla="val -147388"/>
            </a:avLst>
          </a:prstGeom>
          <a:ln>
            <a:headEnd type="none" w="med" len="med"/>
            <a:tailEnd type="triangl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ko-KR" altLang="en-US">
                <a:solidFill>
                  <a:srgbClr val="000000"/>
                </a:solidFill>
                <a:latin typeface="HY견고딕" pitchFamily="18" charset="-127"/>
                <a:ea typeface="HY견고딕" pitchFamily="18" charset="-127"/>
              </a:rPr>
              <a:t>생성자</a:t>
            </a:r>
          </a:p>
        </p:txBody>
      </p:sp>
      <p:sp>
        <p:nvSpPr>
          <p:cNvPr id="33" name="직사각형 32"/>
          <p:cNvSpPr/>
          <p:nvPr/>
        </p:nvSpPr>
        <p:spPr bwMode="auto">
          <a:xfrm>
            <a:off x="5716415" y="4337052"/>
            <a:ext cx="1216025" cy="622300"/>
          </a:xfrm>
          <a:prstGeom prst="rect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ko-KR" altLang="en-US" sz="1600" b="1">
                <a:solidFill>
                  <a:srgbClr val="000000"/>
                </a:solidFill>
                <a:latin typeface="+mn-ea"/>
              </a:rPr>
              <a:t>책 클래스</a:t>
            </a:r>
          </a:p>
        </p:txBody>
      </p:sp>
      <p:sp>
        <p:nvSpPr>
          <p:cNvPr id="34" name="타원 33"/>
          <p:cNvSpPr/>
          <p:nvPr/>
        </p:nvSpPr>
        <p:spPr bwMode="auto">
          <a:xfrm>
            <a:off x="3601865" y="4864102"/>
            <a:ext cx="1470025" cy="1028700"/>
          </a:xfrm>
          <a:prstGeom prst="ellips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ko-KR" altLang="en-US" sz="1600" b="1">
                <a:solidFill>
                  <a:srgbClr val="000000"/>
                </a:solidFill>
                <a:latin typeface="+mn-ea"/>
              </a:rPr>
              <a:t>책 </a:t>
            </a:r>
            <a:r>
              <a:rPr lang="ko-KR" altLang="en-US" sz="1600" b="1" err="1">
                <a:solidFill>
                  <a:srgbClr val="000000"/>
                </a:solidFill>
                <a:latin typeface="+mn-ea"/>
              </a:rPr>
              <a:t>인스턴스</a:t>
            </a:r>
            <a:endParaRPr lang="ko-KR" altLang="en-US" sz="1600" b="1">
              <a:solidFill>
                <a:srgbClr val="000000"/>
              </a:solidFill>
              <a:latin typeface="+mn-ea"/>
            </a:endParaRPr>
          </a:p>
        </p:txBody>
      </p:sp>
      <p:sp>
        <p:nvSpPr>
          <p:cNvPr id="35" name="직사각형 34"/>
          <p:cNvSpPr/>
          <p:nvPr/>
        </p:nvSpPr>
        <p:spPr bwMode="auto">
          <a:xfrm>
            <a:off x="1576215" y="5029202"/>
            <a:ext cx="603250" cy="701675"/>
          </a:xfrm>
          <a:prstGeom prst="rect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altLang="ko-KR" sz="2400" b="1">
                <a:solidFill>
                  <a:srgbClr val="000000"/>
                </a:solidFill>
                <a:latin typeface="+mn-ea"/>
              </a:rPr>
              <a:t>b1</a:t>
            </a:r>
            <a:endParaRPr lang="ko-KR" altLang="en-US" sz="2400" b="1">
              <a:solidFill>
                <a:srgbClr val="000000"/>
              </a:solidFill>
              <a:latin typeface="+mn-ea"/>
            </a:endParaRPr>
          </a:p>
        </p:txBody>
      </p:sp>
      <p:cxnSp>
        <p:nvCxnSpPr>
          <p:cNvPr id="36" name="직선 화살표 연결선 11"/>
          <p:cNvCxnSpPr>
            <a:cxnSpLocks noChangeShapeType="1"/>
          </p:cNvCxnSpPr>
          <p:nvPr/>
        </p:nvCxnSpPr>
        <p:spPr bwMode="auto">
          <a:xfrm flipV="1">
            <a:off x="2179465" y="5378452"/>
            <a:ext cx="1422400" cy="1587"/>
          </a:xfrm>
          <a:prstGeom prst="straightConnector1">
            <a:avLst/>
          </a:prstGeom>
          <a:noFill/>
          <a:ln w="19050">
            <a:solidFill>
              <a:srgbClr val="000099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7" name="직선 화살표 연결선 26"/>
          <p:cNvCxnSpPr>
            <a:cxnSpLocks noChangeShapeType="1"/>
          </p:cNvCxnSpPr>
          <p:nvPr/>
        </p:nvCxnSpPr>
        <p:spPr bwMode="auto">
          <a:xfrm flipH="1">
            <a:off x="5071890" y="4648202"/>
            <a:ext cx="644525" cy="730250"/>
          </a:xfrm>
          <a:prstGeom prst="straightConnector1">
            <a:avLst/>
          </a:prstGeom>
          <a:noFill/>
          <a:ln w="28575" algn="ctr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8" name="TextBox 27"/>
          <p:cNvSpPr txBox="1">
            <a:spLocks noChangeArrowheads="1"/>
          </p:cNvSpPr>
          <p:nvPr/>
        </p:nvSpPr>
        <p:spPr bwMode="auto">
          <a:xfrm>
            <a:off x="4530552" y="4589464"/>
            <a:ext cx="9540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lang="ko-KR" altLang="en-US" sz="1200" err="1">
                <a:latin typeface="+mn-ea"/>
                <a:ea typeface="+mn-ea"/>
              </a:rPr>
              <a:t>인스턴스화</a:t>
            </a:r>
            <a:endParaRPr lang="ko-KR" altLang="en-US" sz="1200">
              <a:latin typeface="+mn-ea"/>
              <a:ea typeface="+mn-ea"/>
            </a:endParaRPr>
          </a:p>
        </p:txBody>
      </p:sp>
      <p:sp>
        <p:nvSpPr>
          <p:cNvPr id="39" name="TextBox 27"/>
          <p:cNvSpPr txBox="1">
            <a:spLocks noChangeArrowheads="1"/>
          </p:cNvSpPr>
          <p:nvPr/>
        </p:nvSpPr>
        <p:spPr bwMode="auto">
          <a:xfrm>
            <a:off x="2544590" y="5029202"/>
            <a:ext cx="493712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lang="ko-KR" altLang="en-US" sz="1200">
                <a:latin typeface="+mn-ea"/>
                <a:ea typeface="+mn-ea"/>
              </a:rPr>
              <a:t>사용</a:t>
            </a:r>
          </a:p>
        </p:txBody>
      </p:sp>
      <p:grpSp>
        <p:nvGrpSpPr>
          <p:cNvPr id="40" name="그룹 10"/>
          <p:cNvGrpSpPr>
            <a:grpSpLocks/>
          </p:cNvGrpSpPr>
          <p:nvPr/>
        </p:nvGrpSpPr>
        <p:grpSpPr bwMode="auto">
          <a:xfrm>
            <a:off x="7040390" y="3436939"/>
            <a:ext cx="2233612" cy="2447925"/>
            <a:chOff x="2699792" y="1347614"/>
            <a:chExt cx="2412268" cy="2448665"/>
          </a:xfrm>
        </p:grpSpPr>
        <p:sp>
          <p:nvSpPr>
            <p:cNvPr id="41" name="직사각형 40"/>
            <p:cNvSpPr/>
            <p:nvPr/>
          </p:nvSpPr>
          <p:spPr>
            <a:xfrm>
              <a:off x="2699792" y="1816069"/>
              <a:ext cx="2412268" cy="109729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9pPr>
            </a:lstStyle>
            <a:p>
              <a:pPr eaLnBrk="1" hangingPunct="1"/>
              <a:r>
                <a:rPr lang="en-US" altLang="ko-KR" sz="1200">
                  <a:ea typeface="맑은 고딕" charset="-127"/>
                </a:rPr>
                <a:t>ISBN</a:t>
              </a:r>
              <a:r>
                <a:rPr lang="ko-KR" altLang="en-US" sz="1200">
                  <a:ea typeface="맑은 고딕" charset="-127"/>
                </a:rPr>
                <a:t>번호 </a:t>
              </a:r>
              <a:r>
                <a:rPr lang="en-US" altLang="ko-KR" sz="1200">
                  <a:ea typeface="맑은 고딕" charset="-127"/>
                </a:rPr>
                <a:t>: </a:t>
              </a:r>
              <a:r>
                <a:rPr lang="ko-KR" altLang="en-US" sz="1200">
                  <a:ea typeface="맑은 고딕" charset="-127"/>
                </a:rPr>
                <a:t>문자열</a:t>
              </a:r>
              <a:endParaRPr lang="en-US" altLang="ko-KR" sz="1200">
                <a:ea typeface="맑은 고딕" charset="-127"/>
              </a:endParaRPr>
            </a:p>
            <a:p>
              <a:pPr eaLnBrk="1" hangingPunct="1"/>
              <a:r>
                <a:rPr lang="ko-KR" altLang="en-US" sz="1200">
                  <a:ea typeface="맑은 고딕" charset="-127"/>
                </a:rPr>
                <a:t>가격 </a:t>
              </a:r>
              <a:r>
                <a:rPr lang="en-US" altLang="ko-KR" sz="1200">
                  <a:ea typeface="맑은 고딕" charset="-127"/>
                </a:rPr>
                <a:t>: </a:t>
              </a:r>
              <a:r>
                <a:rPr lang="ko-KR" altLang="en-US" sz="1200">
                  <a:ea typeface="맑은 고딕" charset="-127"/>
                </a:rPr>
                <a:t>정수</a:t>
              </a:r>
              <a:endParaRPr lang="en-US" altLang="ko-KR" sz="1200">
                <a:ea typeface="맑은 고딕" charset="-127"/>
              </a:endParaRPr>
            </a:p>
            <a:p>
              <a:pPr eaLnBrk="1" hangingPunct="1"/>
              <a:r>
                <a:rPr lang="ko-KR" altLang="en-US" sz="1200">
                  <a:ea typeface="맑은 고딕" charset="-127"/>
                </a:rPr>
                <a:t>저자 </a:t>
              </a:r>
              <a:r>
                <a:rPr lang="en-US" altLang="ko-KR" sz="1200">
                  <a:ea typeface="맑은 고딕" charset="-127"/>
                </a:rPr>
                <a:t>: </a:t>
              </a:r>
              <a:r>
                <a:rPr lang="ko-KR" altLang="en-US" sz="1200">
                  <a:ea typeface="맑은 고딕" charset="-127"/>
                </a:rPr>
                <a:t>문자열</a:t>
              </a:r>
              <a:endParaRPr lang="en-US" altLang="ko-KR" sz="1200">
                <a:ea typeface="맑은 고딕" charset="-127"/>
              </a:endParaRPr>
            </a:p>
            <a:p>
              <a:pPr eaLnBrk="1" hangingPunct="1"/>
              <a:r>
                <a:rPr lang="ko-KR" altLang="en-US" sz="1200">
                  <a:ea typeface="맑은 고딕" charset="-127"/>
                </a:rPr>
                <a:t>제목 </a:t>
              </a:r>
              <a:r>
                <a:rPr lang="en-US" altLang="ko-KR" sz="1200">
                  <a:ea typeface="맑은 고딕" charset="-127"/>
                </a:rPr>
                <a:t>: </a:t>
              </a:r>
              <a:r>
                <a:rPr lang="ko-KR" altLang="en-US" sz="1200">
                  <a:ea typeface="맑은 고딕" charset="-127"/>
                </a:rPr>
                <a:t>문자열</a:t>
              </a:r>
            </a:p>
          </p:txBody>
        </p:sp>
        <p:sp>
          <p:nvSpPr>
            <p:cNvPr id="42" name="직사각형 41"/>
            <p:cNvSpPr/>
            <p:nvPr/>
          </p:nvSpPr>
          <p:spPr>
            <a:xfrm>
              <a:off x="2699792" y="1347614"/>
              <a:ext cx="2412268" cy="468455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b="1">
                  <a:solidFill>
                    <a:schemeClr val="tx1"/>
                  </a:solidFill>
                </a:rPr>
                <a:t>책</a:t>
              </a: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2699792" y="2913362"/>
              <a:ext cx="2412268" cy="88291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9pPr>
            </a:lstStyle>
            <a:p>
              <a:pPr eaLnBrk="1" hangingPunct="1"/>
              <a:r>
                <a:rPr lang="en-US" altLang="ko-KR" sz="1200">
                  <a:ea typeface="맑은 고딕" charset="-127"/>
                </a:rPr>
                <a:t>ISBN</a:t>
              </a:r>
              <a:r>
                <a:rPr lang="ko-KR" altLang="en-US" sz="1200">
                  <a:ea typeface="맑은 고딕" charset="-127"/>
                </a:rPr>
                <a:t>번호를 말하다</a:t>
              </a:r>
              <a:r>
                <a:rPr lang="en-US" altLang="ko-KR" sz="1200">
                  <a:ea typeface="맑은 고딕" charset="-127"/>
                </a:rPr>
                <a:t>() :</a:t>
              </a:r>
              <a:r>
                <a:rPr lang="ko-KR" altLang="en-US" sz="1200">
                  <a:ea typeface="맑은 고딕" charset="-127"/>
                </a:rPr>
                <a:t>문자열</a:t>
              </a:r>
              <a:endParaRPr lang="en-US" altLang="ko-KR" sz="1200">
                <a:ea typeface="맑은 고딕" charset="-127"/>
              </a:endParaRPr>
            </a:p>
            <a:p>
              <a:pPr eaLnBrk="1" hangingPunct="1"/>
              <a:r>
                <a:rPr lang="ko-KR" altLang="en-US" sz="1200">
                  <a:ea typeface="맑은 고딕" charset="-127"/>
                </a:rPr>
                <a:t>가격을말하다</a:t>
              </a:r>
              <a:r>
                <a:rPr lang="en-US" altLang="ko-KR" sz="1200">
                  <a:ea typeface="맑은 고딕" charset="-127"/>
                </a:rPr>
                <a:t>() :</a:t>
              </a:r>
              <a:r>
                <a:rPr lang="ko-KR" altLang="en-US" sz="1200">
                  <a:ea typeface="맑은 고딕" charset="-127"/>
                </a:rPr>
                <a:t>정수</a:t>
              </a:r>
              <a:endParaRPr lang="en-US" altLang="ko-KR" sz="1200">
                <a:ea typeface="맑은 고딕" charset="-127"/>
              </a:endParaRPr>
            </a:p>
            <a:p>
              <a:pPr eaLnBrk="1" hangingPunct="1"/>
              <a:r>
                <a:rPr lang="ko-KR" altLang="en-US" sz="1200">
                  <a:ea typeface="맑은 고딕" charset="-127"/>
                </a:rPr>
                <a:t>저자를말하다</a:t>
              </a:r>
              <a:r>
                <a:rPr lang="en-US" altLang="ko-KR" sz="1200">
                  <a:ea typeface="맑은 고딕" charset="-127"/>
                </a:rPr>
                <a:t>() :</a:t>
              </a:r>
              <a:r>
                <a:rPr lang="ko-KR" altLang="en-US" sz="1200">
                  <a:ea typeface="맑은 고딕" charset="-127"/>
                </a:rPr>
                <a:t>문자열</a:t>
              </a:r>
              <a:endParaRPr lang="en-US" altLang="ko-KR" sz="1200">
                <a:ea typeface="맑은 고딕" charset="-127"/>
              </a:endParaRPr>
            </a:p>
            <a:p>
              <a:pPr eaLnBrk="1" hangingPunct="1"/>
              <a:r>
                <a:rPr lang="ko-KR" altLang="en-US" sz="1200">
                  <a:ea typeface="맑은 고딕" charset="-127"/>
                </a:rPr>
                <a:t>제목을말하다</a:t>
              </a:r>
              <a:r>
                <a:rPr lang="en-US" altLang="ko-KR" sz="1200">
                  <a:ea typeface="맑은 고딕" charset="-127"/>
                </a:rPr>
                <a:t>() ;</a:t>
              </a:r>
              <a:r>
                <a:rPr lang="ko-KR" altLang="en-US" sz="1200">
                  <a:ea typeface="맑은 고딕" charset="-127"/>
                </a:rPr>
                <a:t>문자열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637014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객체 지향 기본 개념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Java </a:t>
            </a:r>
            <a:r>
              <a:rPr kumimoji="1" lang="ko-KR" altLang="en-US" sz="2000" dirty="0"/>
              <a:t>문법으로 이해하기</a:t>
            </a:r>
            <a:endParaRPr kumimoji="1" lang="ko-KR" altLang="en-US" dirty="0"/>
          </a:p>
        </p:txBody>
      </p:sp>
      <p:grpSp>
        <p:nvGrpSpPr>
          <p:cNvPr id="20" name="그룹 10"/>
          <p:cNvGrpSpPr>
            <a:grpSpLocks/>
          </p:cNvGrpSpPr>
          <p:nvPr/>
        </p:nvGrpSpPr>
        <p:grpSpPr bwMode="auto">
          <a:xfrm>
            <a:off x="7041977" y="2074863"/>
            <a:ext cx="2232025" cy="2447925"/>
            <a:chOff x="2699792" y="1347614"/>
            <a:chExt cx="2412268" cy="2448665"/>
          </a:xfrm>
        </p:grpSpPr>
        <p:sp>
          <p:nvSpPr>
            <p:cNvPr id="21" name="직사각형 20"/>
            <p:cNvSpPr/>
            <p:nvPr/>
          </p:nvSpPr>
          <p:spPr>
            <a:xfrm>
              <a:off x="2699792" y="1816068"/>
              <a:ext cx="2412268" cy="1097295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9pPr>
            </a:lstStyle>
            <a:p>
              <a:pPr eaLnBrk="1" hangingPunct="1"/>
              <a:r>
                <a:rPr lang="en-US" altLang="ko-KR" sz="1200">
                  <a:ea typeface="맑은 고딕" charset="-127"/>
                </a:rPr>
                <a:t>ISBN</a:t>
              </a:r>
              <a:r>
                <a:rPr lang="ko-KR" altLang="en-US" sz="1200">
                  <a:ea typeface="맑은 고딕" charset="-127"/>
                </a:rPr>
                <a:t>번호 </a:t>
              </a:r>
              <a:r>
                <a:rPr lang="en-US" altLang="ko-KR" sz="1200">
                  <a:ea typeface="맑은 고딕" charset="-127"/>
                </a:rPr>
                <a:t>: </a:t>
              </a:r>
              <a:r>
                <a:rPr lang="ko-KR" altLang="en-US" sz="1200">
                  <a:ea typeface="맑은 고딕" charset="-127"/>
                </a:rPr>
                <a:t>문자열</a:t>
              </a:r>
              <a:endParaRPr lang="en-US" altLang="ko-KR" sz="1200">
                <a:ea typeface="맑은 고딕" charset="-127"/>
              </a:endParaRPr>
            </a:p>
            <a:p>
              <a:pPr eaLnBrk="1" hangingPunct="1"/>
              <a:r>
                <a:rPr lang="ko-KR" altLang="en-US" sz="1200">
                  <a:ea typeface="맑은 고딕" charset="-127"/>
                </a:rPr>
                <a:t>가격 </a:t>
              </a:r>
              <a:r>
                <a:rPr lang="en-US" altLang="ko-KR" sz="1200">
                  <a:ea typeface="맑은 고딕" charset="-127"/>
                </a:rPr>
                <a:t>: </a:t>
              </a:r>
              <a:r>
                <a:rPr lang="ko-KR" altLang="en-US" sz="1200">
                  <a:ea typeface="맑은 고딕" charset="-127"/>
                </a:rPr>
                <a:t>정수</a:t>
              </a:r>
              <a:endParaRPr lang="en-US" altLang="ko-KR" sz="1200">
                <a:ea typeface="맑은 고딕" charset="-127"/>
              </a:endParaRPr>
            </a:p>
            <a:p>
              <a:pPr eaLnBrk="1" hangingPunct="1"/>
              <a:r>
                <a:rPr lang="ko-KR" altLang="en-US" sz="1200">
                  <a:ea typeface="맑은 고딕" charset="-127"/>
                </a:rPr>
                <a:t>저자 </a:t>
              </a:r>
              <a:r>
                <a:rPr lang="en-US" altLang="ko-KR" sz="1200">
                  <a:ea typeface="맑은 고딕" charset="-127"/>
                </a:rPr>
                <a:t>: </a:t>
              </a:r>
              <a:r>
                <a:rPr lang="ko-KR" altLang="en-US" sz="1200">
                  <a:ea typeface="맑은 고딕" charset="-127"/>
                </a:rPr>
                <a:t>문자열</a:t>
              </a:r>
              <a:endParaRPr lang="en-US" altLang="ko-KR" sz="1200">
                <a:ea typeface="맑은 고딕" charset="-127"/>
              </a:endParaRPr>
            </a:p>
            <a:p>
              <a:pPr eaLnBrk="1" hangingPunct="1"/>
              <a:r>
                <a:rPr lang="ko-KR" altLang="en-US" sz="1200">
                  <a:ea typeface="맑은 고딕" charset="-127"/>
                </a:rPr>
                <a:t>제목 </a:t>
              </a:r>
              <a:r>
                <a:rPr lang="en-US" altLang="ko-KR" sz="1200">
                  <a:ea typeface="맑은 고딕" charset="-127"/>
                </a:rPr>
                <a:t>: </a:t>
              </a:r>
              <a:r>
                <a:rPr lang="ko-KR" altLang="en-US" sz="1200">
                  <a:ea typeface="맑은 고딕" charset="-127"/>
                </a:rPr>
                <a:t>문자열</a:t>
              </a: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2699792" y="1347614"/>
              <a:ext cx="2412268" cy="46845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b="1">
                  <a:solidFill>
                    <a:schemeClr val="tx1"/>
                  </a:solidFill>
                </a:rPr>
                <a:t>책</a:t>
              </a: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2699792" y="2913362"/>
              <a:ext cx="2412268" cy="88291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9pPr>
            </a:lstStyle>
            <a:p>
              <a:pPr eaLnBrk="1" hangingPunct="1"/>
              <a:r>
                <a:rPr lang="en-US" altLang="ko-KR" sz="1200">
                  <a:ea typeface="맑은 고딕" charset="-127"/>
                </a:rPr>
                <a:t>ISBN</a:t>
              </a:r>
              <a:r>
                <a:rPr lang="ko-KR" altLang="en-US" sz="1200">
                  <a:ea typeface="맑은 고딕" charset="-127"/>
                </a:rPr>
                <a:t>번호를 말하다</a:t>
              </a:r>
              <a:r>
                <a:rPr lang="en-US" altLang="ko-KR" sz="1200">
                  <a:ea typeface="맑은 고딕" charset="-127"/>
                </a:rPr>
                <a:t>() :</a:t>
              </a:r>
              <a:r>
                <a:rPr lang="ko-KR" altLang="en-US" sz="1200">
                  <a:ea typeface="맑은 고딕" charset="-127"/>
                </a:rPr>
                <a:t>문자열</a:t>
              </a:r>
              <a:endParaRPr lang="en-US" altLang="ko-KR" sz="1200">
                <a:ea typeface="맑은 고딕" charset="-127"/>
              </a:endParaRPr>
            </a:p>
            <a:p>
              <a:pPr eaLnBrk="1" hangingPunct="1"/>
              <a:r>
                <a:rPr lang="ko-KR" altLang="en-US" sz="1200">
                  <a:ea typeface="맑은 고딕" charset="-127"/>
                </a:rPr>
                <a:t>가격을말하다</a:t>
              </a:r>
              <a:r>
                <a:rPr lang="en-US" altLang="ko-KR" sz="1200">
                  <a:ea typeface="맑은 고딕" charset="-127"/>
                </a:rPr>
                <a:t>() :</a:t>
              </a:r>
              <a:r>
                <a:rPr lang="ko-KR" altLang="en-US" sz="1200">
                  <a:ea typeface="맑은 고딕" charset="-127"/>
                </a:rPr>
                <a:t>정수</a:t>
              </a:r>
              <a:endParaRPr lang="en-US" altLang="ko-KR" sz="1200">
                <a:ea typeface="맑은 고딕" charset="-127"/>
              </a:endParaRPr>
            </a:p>
            <a:p>
              <a:pPr eaLnBrk="1" hangingPunct="1"/>
              <a:r>
                <a:rPr lang="ko-KR" altLang="en-US" sz="1200">
                  <a:ea typeface="맑은 고딕" charset="-127"/>
                </a:rPr>
                <a:t>저자를말하다</a:t>
              </a:r>
              <a:r>
                <a:rPr lang="en-US" altLang="ko-KR" sz="1200">
                  <a:ea typeface="맑은 고딕" charset="-127"/>
                </a:rPr>
                <a:t>() :</a:t>
              </a:r>
              <a:r>
                <a:rPr lang="ko-KR" altLang="en-US" sz="1200">
                  <a:ea typeface="맑은 고딕" charset="-127"/>
                </a:rPr>
                <a:t>문자열</a:t>
              </a:r>
              <a:endParaRPr lang="en-US" altLang="ko-KR" sz="1200">
                <a:ea typeface="맑은 고딕" charset="-127"/>
              </a:endParaRPr>
            </a:p>
            <a:p>
              <a:pPr eaLnBrk="1" hangingPunct="1"/>
              <a:r>
                <a:rPr lang="ko-KR" altLang="en-US" sz="1200">
                  <a:ea typeface="맑은 고딕" charset="-127"/>
                </a:rPr>
                <a:t>제목을말하다</a:t>
              </a:r>
              <a:r>
                <a:rPr lang="en-US" altLang="ko-KR" sz="1200">
                  <a:ea typeface="맑은 고딕" charset="-127"/>
                </a:rPr>
                <a:t>() ;</a:t>
              </a:r>
              <a:r>
                <a:rPr lang="ko-KR" altLang="en-US" sz="1200">
                  <a:ea typeface="맑은 고딕" charset="-127"/>
                </a:rPr>
                <a:t>문자열</a:t>
              </a:r>
            </a:p>
          </p:txBody>
        </p:sp>
      </p:grpSp>
      <p:sp>
        <p:nvSpPr>
          <p:cNvPr id="24" name="모서리가 둥근 직사각형 23"/>
          <p:cNvSpPr/>
          <p:nvPr/>
        </p:nvSpPr>
        <p:spPr>
          <a:xfrm>
            <a:off x="1533352" y="2470150"/>
            <a:ext cx="2413000" cy="2114550"/>
          </a:xfrm>
          <a:prstGeom prst="roundRect">
            <a:avLst>
              <a:gd name="adj" fmla="val 3878"/>
            </a:avLst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/>
          <a:p>
            <a:pPr>
              <a:defRPr/>
            </a:pPr>
            <a:r>
              <a:rPr lang="ko-KR" altLang="en-US" sz="1600" b="1">
                <a:solidFill>
                  <a:schemeClr val="tx1"/>
                </a:solidFill>
                <a:latin typeface="+mn-ea"/>
              </a:rPr>
              <a:t>책 </a:t>
            </a:r>
            <a:r>
              <a:rPr lang="en-US" altLang="ko-KR" sz="1600" b="1">
                <a:solidFill>
                  <a:schemeClr val="tx1"/>
                </a:solidFill>
                <a:latin typeface="+mn-ea"/>
              </a:rPr>
              <a:t>b1 = new </a:t>
            </a:r>
            <a:r>
              <a:rPr lang="ko-KR" altLang="en-US" sz="1600" b="1">
                <a:solidFill>
                  <a:schemeClr val="tx1"/>
                </a:solidFill>
                <a:latin typeface="+mn-ea"/>
              </a:rPr>
              <a:t>책</a:t>
            </a:r>
            <a:r>
              <a:rPr lang="en-US" altLang="ko-KR" sz="1600" b="1">
                <a:solidFill>
                  <a:schemeClr val="tx1"/>
                </a:solidFill>
                <a:latin typeface="+mn-ea"/>
              </a:rPr>
              <a:t>(001);</a:t>
            </a:r>
          </a:p>
          <a:p>
            <a:pPr>
              <a:defRPr/>
            </a:pPr>
            <a:r>
              <a:rPr lang="ko-KR" altLang="en-US" sz="1600" b="1">
                <a:solidFill>
                  <a:schemeClr val="tx1"/>
                </a:solidFill>
                <a:latin typeface="+mn-ea"/>
              </a:rPr>
              <a:t>책 </a:t>
            </a:r>
            <a:r>
              <a:rPr lang="en-US" altLang="ko-KR" sz="1600" b="1">
                <a:solidFill>
                  <a:schemeClr val="tx1"/>
                </a:solidFill>
                <a:latin typeface="+mn-ea"/>
              </a:rPr>
              <a:t>b2 = new </a:t>
            </a:r>
            <a:r>
              <a:rPr lang="ko-KR" altLang="en-US" sz="1600" b="1">
                <a:solidFill>
                  <a:schemeClr val="tx1"/>
                </a:solidFill>
                <a:latin typeface="+mn-ea"/>
              </a:rPr>
              <a:t>책</a:t>
            </a:r>
            <a:r>
              <a:rPr lang="en-US" altLang="ko-KR" sz="1600" b="1">
                <a:solidFill>
                  <a:schemeClr val="tx1"/>
                </a:solidFill>
                <a:latin typeface="+mn-ea"/>
              </a:rPr>
              <a:t>(002);</a:t>
            </a:r>
          </a:p>
          <a:p>
            <a:pPr>
              <a:defRPr/>
            </a:pPr>
            <a:r>
              <a:rPr lang="ko-KR" altLang="en-US" sz="1600" b="1">
                <a:solidFill>
                  <a:schemeClr val="tx1"/>
                </a:solidFill>
                <a:latin typeface="+mn-ea"/>
              </a:rPr>
              <a:t>책 </a:t>
            </a:r>
            <a:r>
              <a:rPr lang="en-US" altLang="ko-KR" sz="1600" b="1">
                <a:solidFill>
                  <a:schemeClr val="tx1"/>
                </a:solidFill>
                <a:latin typeface="+mn-ea"/>
              </a:rPr>
              <a:t>b3 = new </a:t>
            </a:r>
            <a:r>
              <a:rPr lang="ko-KR" altLang="en-US" sz="1600" b="1">
                <a:solidFill>
                  <a:schemeClr val="tx1"/>
                </a:solidFill>
                <a:latin typeface="+mn-ea"/>
              </a:rPr>
              <a:t>책</a:t>
            </a:r>
            <a:r>
              <a:rPr lang="en-US" altLang="ko-KR" sz="1600" b="1">
                <a:solidFill>
                  <a:schemeClr val="tx1"/>
                </a:solidFill>
                <a:latin typeface="+mn-ea"/>
              </a:rPr>
              <a:t>(003);</a:t>
            </a:r>
          </a:p>
          <a:p>
            <a:pPr>
              <a:defRPr/>
            </a:pPr>
            <a:endParaRPr lang="en-US" altLang="ko-KR" sz="1600" b="1">
              <a:solidFill>
                <a:schemeClr val="tx1"/>
              </a:solidFill>
              <a:latin typeface="+mn-ea"/>
            </a:endParaRPr>
          </a:p>
          <a:p>
            <a:pPr>
              <a:defRPr/>
            </a:pPr>
            <a:r>
              <a:rPr lang="ko-KR" altLang="en-US" sz="1600" b="1">
                <a:solidFill>
                  <a:schemeClr val="tx1"/>
                </a:solidFill>
                <a:latin typeface="+mn-ea"/>
              </a:rPr>
              <a:t>책 </a:t>
            </a:r>
            <a:r>
              <a:rPr lang="en-US" altLang="ko-KR" sz="1600" b="1">
                <a:solidFill>
                  <a:schemeClr val="tx1"/>
                </a:solidFill>
                <a:latin typeface="+mn-ea"/>
              </a:rPr>
              <a:t>c1 = new </a:t>
            </a:r>
            <a:r>
              <a:rPr lang="ko-KR" altLang="en-US" sz="1600" b="1">
                <a:solidFill>
                  <a:schemeClr val="tx1"/>
                </a:solidFill>
                <a:latin typeface="+mn-ea"/>
              </a:rPr>
              <a:t>책</a:t>
            </a:r>
            <a:r>
              <a:rPr lang="en-US" altLang="ko-KR" sz="1600" b="1">
                <a:solidFill>
                  <a:schemeClr val="tx1"/>
                </a:solidFill>
                <a:latin typeface="+mn-ea"/>
              </a:rPr>
              <a:t>(111);</a:t>
            </a:r>
          </a:p>
          <a:p>
            <a:pPr>
              <a:defRPr/>
            </a:pPr>
            <a:r>
              <a:rPr lang="ko-KR" altLang="en-US" sz="1600" b="1">
                <a:solidFill>
                  <a:schemeClr val="tx1"/>
                </a:solidFill>
                <a:latin typeface="+mn-ea"/>
              </a:rPr>
              <a:t>책 </a:t>
            </a:r>
            <a:r>
              <a:rPr lang="en-US" altLang="ko-KR" sz="1600" b="1">
                <a:solidFill>
                  <a:schemeClr val="tx1"/>
                </a:solidFill>
                <a:latin typeface="+mn-ea"/>
              </a:rPr>
              <a:t>c2 = c1;</a:t>
            </a:r>
          </a:p>
          <a:p>
            <a:pPr>
              <a:defRPr/>
            </a:pPr>
            <a:endParaRPr lang="en-US" altLang="ko-KR" sz="1600" b="1">
              <a:solidFill>
                <a:schemeClr val="tx1"/>
              </a:solidFill>
              <a:latin typeface="+mn-ea"/>
            </a:endParaRPr>
          </a:p>
          <a:p>
            <a:pPr>
              <a:defRPr/>
            </a:pPr>
            <a:r>
              <a:rPr lang="en-US" altLang="ko-KR" sz="1600" b="1">
                <a:solidFill>
                  <a:schemeClr val="tx1"/>
                </a:solidFill>
                <a:latin typeface="+mn-ea"/>
              </a:rPr>
              <a:t>c1= null;</a:t>
            </a:r>
          </a:p>
        </p:txBody>
      </p:sp>
      <p:sp>
        <p:nvSpPr>
          <p:cNvPr id="25" name="타원 24"/>
          <p:cNvSpPr/>
          <p:nvPr/>
        </p:nvSpPr>
        <p:spPr bwMode="auto">
          <a:xfrm>
            <a:off x="5513214" y="1943100"/>
            <a:ext cx="1025525" cy="717550"/>
          </a:xfrm>
          <a:prstGeom prst="ellips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ko-KR" altLang="en-US" sz="1400" b="1">
                <a:solidFill>
                  <a:srgbClr val="000000"/>
                </a:solidFill>
                <a:latin typeface="+mn-ea"/>
              </a:rPr>
              <a:t>책 </a:t>
            </a:r>
            <a:r>
              <a:rPr lang="ko-KR" altLang="en-US" sz="1400" b="1" err="1">
                <a:solidFill>
                  <a:srgbClr val="000000"/>
                </a:solidFill>
                <a:latin typeface="+mn-ea"/>
              </a:rPr>
              <a:t>인스턴스</a:t>
            </a:r>
            <a:endParaRPr lang="en-US" altLang="ko-KR" sz="1400" b="1">
              <a:solidFill>
                <a:srgbClr val="000000"/>
              </a:solidFill>
              <a:latin typeface="+mn-ea"/>
            </a:endParaRPr>
          </a:p>
          <a:p>
            <a:pPr algn="ctr">
              <a:defRPr/>
            </a:pPr>
            <a:r>
              <a:rPr lang="en-US" altLang="ko-KR" sz="1400" b="1">
                <a:solidFill>
                  <a:srgbClr val="000000"/>
                </a:solidFill>
                <a:latin typeface="+mn-ea"/>
              </a:rPr>
              <a:t>ISBN: 001</a:t>
            </a:r>
          </a:p>
        </p:txBody>
      </p:sp>
      <p:sp>
        <p:nvSpPr>
          <p:cNvPr id="26" name="직사각형 25"/>
          <p:cNvSpPr/>
          <p:nvPr/>
        </p:nvSpPr>
        <p:spPr bwMode="auto">
          <a:xfrm>
            <a:off x="4371802" y="2063750"/>
            <a:ext cx="409575" cy="476250"/>
          </a:xfrm>
          <a:prstGeom prst="rect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altLang="ko-KR" sz="2000" b="1">
                <a:solidFill>
                  <a:srgbClr val="000000"/>
                </a:solidFill>
                <a:latin typeface="+mn-ea"/>
              </a:rPr>
              <a:t>b1</a:t>
            </a:r>
            <a:endParaRPr lang="ko-KR" altLang="en-US" sz="2000" b="1">
              <a:solidFill>
                <a:srgbClr val="000000"/>
              </a:solidFill>
              <a:latin typeface="+mn-ea"/>
            </a:endParaRPr>
          </a:p>
        </p:txBody>
      </p:sp>
      <p:cxnSp>
        <p:nvCxnSpPr>
          <p:cNvPr id="27" name="직선 화살표 연결선 23"/>
          <p:cNvCxnSpPr>
            <a:cxnSpLocks noChangeShapeType="1"/>
          </p:cNvCxnSpPr>
          <p:nvPr/>
        </p:nvCxnSpPr>
        <p:spPr bwMode="auto">
          <a:xfrm>
            <a:off x="4781377" y="2301875"/>
            <a:ext cx="731837" cy="0"/>
          </a:xfrm>
          <a:prstGeom prst="straightConnector1">
            <a:avLst/>
          </a:prstGeom>
          <a:noFill/>
          <a:ln w="19050">
            <a:solidFill>
              <a:srgbClr val="000099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4" name="타원 43"/>
          <p:cNvSpPr/>
          <p:nvPr/>
        </p:nvSpPr>
        <p:spPr bwMode="auto">
          <a:xfrm>
            <a:off x="5513214" y="2701925"/>
            <a:ext cx="1025525" cy="717550"/>
          </a:xfrm>
          <a:prstGeom prst="ellips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ko-KR" altLang="en-US" sz="1400" b="1">
                <a:solidFill>
                  <a:srgbClr val="000000"/>
                </a:solidFill>
                <a:latin typeface="+mn-ea"/>
              </a:rPr>
              <a:t>책 </a:t>
            </a:r>
            <a:r>
              <a:rPr lang="ko-KR" altLang="en-US" sz="1400" b="1" err="1">
                <a:solidFill>
                  <a:srgbClr val="000000"/>
                </a:solidFill>
                <a:latin typeface="+mn-ea"/>
              </a:rPr>
              <a:t>인스턴스</a:t>
            </a:r>
            <a:endParaRPr lang="en-US" altLang="ko-KR" sz="1400" b="1">
              <a:solidFill>
                <a:srgbClr val="000000"/>
              </a:solidFill>
              <a:latin typeface="+mn-ea"/>
            </a:endParaRPr>
          </a:p>
          <a:p>
            <a:pPr algn="ctr">
              <a:defRPr/>
            </a:pPr>
            <a:r>
              <a:rPr lang="en-US" altLang="ko-KR" sz="1400" b="1">
                <a:solidFill>
                  <a:srgbClr val="000000"/>
                </a:solidFill>
                <a:latin typeface="+mn-ea"/>
              </a:rPr>
              <a:t>ISBN: 002</a:t>
            </a:r>
          </a:p>
        </p:txBody>
      </p:sp>
      <p:sp>
        <p:nvSpPr>
          <p:cNvPr id="45" name="직사각형 44"/>
          <p:cNvSpPr/>
          <p:nvPr/>
        </p:nvSpPr>
        <p:spPr bwMode="auto">
          <a:xfrm>
            <a:off x="4371802" y="2822575"/>
            <a:ext cx="409575" cy="476250"/>
          </a:xfrm>
          <a:prstGeom prst="rect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altLang="ko-KR" sz="2000" b="1">
                <a:solidFill>
                  <a:srgbClr val="000000"/>
                </a:solidFill>
                <a:latin typeface="+mn-ea"/>
              </a:rPr>
              <a:t>b2</a:t>
            </a:r>
            <a:endParaRPr lang="ko-KR" altLang="en-US" sz="2000" b="1">
              <a:solidFill>
                <a:srgbClr val="000000"/>
              </a:solidFill>
              <a:latin typeface="+mn-ea"/>
            </a:endParaRPr>
          </a:p>
        </p:txBody>
      </p:sp>
      <p:cxnSp>
        <p:nvCxnSpPr>
          <p:cNvPr id="46" name="직선 화살표 연결선 32"/>
          <p:cNvCxnSpPr>
            <a:cxnSpLocks noChangeShapeType="1"/>
          </p:cNvCxnSpPr>
          <p:nvPr/>
        </p:nvCxnSpPr>
        <p:spPr bwMode="auto">
          <a:xfrm>
            <a:off x="4781377" y="3060700"/>
            <a:ext cx="731837" cy="0"/>
          </a:xfrm>
          <a:prstGeom prst="straightConnector1">
            <a:avLst/>
          </a:prstGeom>
          <a:noFill/>
          <a:ln w="19050">
            <a:solidFill>
              <a:srgbClr val="000099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" name="타원 46"/>
          <p:cNvSpPr/>
          <p:nvPr/>
        </p:nvSpPr>
        <p:spPr bwMode="auto">
          <a:xfrm>
            <a:off x="5513214" y="3498850"/>
            <a:ext cx="1025525" cy="717550"/>
          </a:xfrm>
          <a:prstGeom prst="ellips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ko-KR" altLang="en-US" sz="1400" b="1">
                <a:solidFill>
                  <a:srgbClr val="000000"/>
                </a:solidFill>
                <a:latin typeface="+mn-ea"/>
              </a:rPr>
              <a:t>책 </a:t>
            </a:r>
            <a:r>
              <a:rPr lang="ko-KR" altLang="en-US" sz="1400" b="1" err="1">
                <a:solidFill>
                  <a:srgbClr val="000000"/>
                </a:solidFill>
                <a:latin typeface="+mn-ea"/>
              </a:rPr>
              <a:t>인스턴스</a:t>
            </a:r>
            <a:endParaRPr lang="en-US" altLang="ko-KR" sz="1400" b="1">
              <a:solidFill>
                <a:srgbClr val="000000"/>
              </a:solidFill>
              <a:latin typeface="+mn-ea"/>
            </a:endParaRPr>
          </a:p>
          <a:p>
            <a:pPr algn="ctr">
              <a:defRPr/>
            </a:pPr>
            <a:r>
              <a:rPr lang="en-US" altLang="ko-KR" sz="1400" b="1">
                <a:solidFill>
                  <a:srgbClr val="000000"/>
                </a:solidFill>
                <a:latin typeface="+mn-ea"/>
              </a:rPr>
              <a:t>ISBN: 003</a:t>
            </a:r>
          </a:p>
        </p:txBody>
      </p:sp>
      <p:sp>
        <p:nvSpPr>
          <p:cNvPr id="48" name="직사각형 47"/>
          <p:cNvSpPr/>
          <p:nvPr/>
        </p:nvSpPr>
        <p:spPr bwMode="auto">
          <a:xfrm>
            <a:off x="4371802" y="3619500"/>
            <a:ext cx="409575" cy="476250"/>
          </a:xfrm>
          <a:prstGeom prst="rect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altLang="ko-KR" sz="2000" b="1">
                <a:solidFill>
                  <a:srgbClr val="000000"/>
                </a:solidFill>
                <a:latin typeface="+mn-ea"/>
              </a:rPr>
              <a:t>b3</a:t>
            </a:r>
            <a:endParaRPr lang="ko-KR" altLang="en-US" sz="2000" b="1">
              <a:solidFill>
                <a:srgbClr val="000000"/>
              </a:solidFill>
              <a:latin typeface="+mn-ea"/>
            </a:endParaRPr>
          </a:p>
        </p:txBody>
      </p:sp>
      <p:cxnSp>
        <p:nvCxnSpPr>
          <p:cNvPr id="49" name="직선 화살표 연결선 42"/>
          <p:cNvCxnSpPr>
            <a:cxnSpLocks noChangeShapeType="1"/>
          </p:cNvCxnSpPr>
          <p:nvPr/>
        </p:nvCxnSpPr>
        <p:spPr bwMode="auto">
          <a:xfrm>
            <a:off x="4781377" y="3857625"/>
            <a:ext cx="731837" cy="0"/>
          </a:xfrm>
          <a:prstGeom prst="straightConnector1">
            <a:avLst/>
          </a:prstGeom>
          <a:noFill/>
          <a:ln w="19050">
            <a:solidFill>
              <a:srgbClr val="000099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0" name="타원 49"/>
          <p:cNvSpPr/>
          <p:nvPr/>
        </p:nvSpPr>
        <p:spPr bwMode="auto">
          <a:xfrm>
            <a:off x="5513214" y="4438650"/>
            <a:ext cx="1025525" cy="717550"/>
          </a:xfrm>
          <a:prstGeom prst="ellipse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ko-KR" altLang="en-US" sz="1400" b="1">
                <a:solidFill>
                  <a:srgbClr val="000000"/>
                </a:solidFill>
                <a:latin typeface="+mn-ea"/>
              </a:rPr>
              <a:t>책 </a:t>
            </a:r>
            <a:r>
              <a:rPr lang="ko-KR" altLang="en-US" sz="1400" b="1" err="1">
                <a:solidFill>
                  <a:srgbClr val="000000"/>
                </a:solidFill>
                <a:latin typeface="+mn-ea"/>
              </a:rPr>
              <a:t>인스턴스</a:t>
            </a:r>
            <a:endParaRPr lang="en-US" altLang="ko-KR" sz="1400" b="1">
              <a:solidFill>
                <a:srgbClr val="000000"/>
              </a:solidFill>
              <a:latin typeface="+mn-ea"/>
            </a:endParaRPr>
          </a:p>
          <a:p>
            <a:pPr algn="ctr">
              <a:defRPr/>
            </a:pPr>
            <a:r>
              <a:rPr lang="en-US" altLang="ko-KR" sz="1400" b="1">
                <a:solidFill>
                  <a:srgbClr val="000000"/>
                </a:solidFill>
                <a:latin typeface="+mn-ea"/>
              </a:rPr>
              <a:t>ISBN: 111</a:t>
            </a:r>
          </a:p>
        </p:txBody>
      </p:sp>
      <p:sp>
        <p:nvSpPr>
          <p:cNvPr id="51" name="직사각형 50"/>
          <p:cNvSpPr/>
          <p:nvPr/>
        </p:nvSpPr>
        <p:spPr bwMode="auto">
          <a:xfrm>
            <a:off x="4371802" y="4559300"/>
            <a:ext cx="409575" cy="476250"/>
          </a:xfrm>
          <a:prstGeom prst="rect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altLang="ko-KR" sz="2000" b="1">
                <a:solidFill>
                  <a:srgbClr val="000000"/>
                </a:solidFill>
                <a:latin typeface="+mn-ea"/>
              </a:rPr>
              <a:t>c1</a:t>
            </a:r>
            <a:endParaRPr lang="ko-KR" altLang="en-US" sz="2000" b="1">
              <a:solidFill>
                <a:srgbClr val="000000"/>
              </a:solidFill>
              <a:latin typeface="+mn-ea"/>
            </a:endParaRPr>
          </a:p>
        </p:txBody>
      </p:sp>
      <p:cxnSp>
        <p:nvCxnSpPr>
          <p:cNvPr id="52" name="직선 화살표 연결선 45"/>
          <p:cNvCxnSpPr>
            <a:cxnSpLocks noChangeShapeType="1"/>
          </p:cNvCxnSpPr>
          <p:nvPr/>
        </p:nvCxnSpPr>
        <p:spPr bwMode="auto">
          <a:xfrm>
            <a:off x="4781377" y="4797425"/>
            <a:ext cx="731837" cy="0"/>
          </a:xfrm>
          <a:prstGeom prst="straightConnector1">
            <a:avLst/>
          </a:prstGeom>
          <a:noFill/>
          <a:ln w="19050">
            <a:solidFill>
              <a:srgbClr val="000099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직사각형 52"/>
          <p:cNvSpPr/>
          <p:nvPr/>
        </p:nvSpPr>
        <p:spPr bwMode="auto">
          <a:xfrm>
            <a:off x="4371802" y="5156200"/>
            <a:ext cx="409575" cy="476250"/>
          </a:xfrm>
          <a:prstGeom prst="rect">
            <a:avLst/>
          </a:prstGeom>
          <a:ln>
            <a:headEnd type="none" w="med" len="med"/>
            <a:tailEnd type="triangl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lIns="0" tIns="0" rIns="0" bIns="0" anchor="ctr"/>
          <a:lstStyle/>
          <a:p>
            <a:pPr algn="ctr">
              <a:defRPr/>
            </a:pPr>
            <a:r>
              <a:rPr lang="en-US" altLang="ko-KR" sz="2000" b="1">
                <a:solidFill>
                  <a:srgbClr val="000000"/>
                </a:solidFill>
                <a:latin typeface="+mn-ea"/>
              </a:rPr>
              <a:t>c2</a:t>
            </a:r>
            <a:endParaRPr lang="ko-KR" altLang="en-US" sz="2000" b="1">
              <a:solidFill>
                <a:srgbClr val="000000"/>
              </a:solidFill>
              <a:latin typeface="+mn-ea"/>
            </a:endParaRPr>
          </a:p>
        </p:txBody>
      </p:sp>
      <p:cxnSp>
        <p:nvCxnSpPr>
          <p:cNvPr id="54" name="직선 화살표 연결선 47"/>
          <p:cNvCxnSpPr>
            <a:cxnSpLocks noChangeShapeType="1"/>
          </p:cNvCxnSpPr>
          <p:nvPr/>
        </p:nvCxnSpPr>
        <p:spPr bwMode="auto">
          <a:xfrm flipV="1">
            <a:off x="4781377" y="4797425"/>
            <a:ext cx="731837" cy="596900"/>
          </a:xfrm>
          <a:prstGeom prst="straightConnector1">
            <a:avLst/>
          </a:prstGeom>
          <a:noFill/>
          <a:ln w="19050">
            <a:solidFill>
              <a:srgbClr val="000099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5" name="모서리가 둥근 직사각형 54"/>
          <p:cNvSpPr/>
          <p:nvPr/>
        </p:nvSpPr>
        <p:spPr>
          <a:xfrm>
            <a:off x="1030114" y="1930400"/>
            <a:ext cx="3060700" cy="3702050"/>
          </a:xfrm>
          <a:prstGeom prst="roundRect">
            <a:avLst>
              <a:gd name="adj" fmla="val 3878"/>
            </a:avLst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/>
          <a:p>
            <a:pPr>
              <a:defRPr/>
            </a:pPr>
            <a:r>
              <a:rPr lang="en-US" altLang="ko-KR" sz="1600">
                <a:solidFill>
                  <a:srgbClr val="000000"/>
                </a:solidFill>
                <a:latin typeface="+mn-ea"/>
              </a:rPr>
              <a:t>public static void main(){</a:t>
            </a:r>
          </a:p>
          <a:p>
            <a:pPr>
              <a:defRPr/>
            </a:pPr>
            <a:endParaRPr lang="en-US" altLang="ko-KR" sz="1600">
              <a:solidFill>
                <a:srgbClr val="000000"/>
              </a:solidFill>
              <a:latin typeface="+mn-ea"/>
            </a:endParaRPr>
          </a:p>
          <a:p>
            <a:pPr>
              <a:defRPr/>
            </a:pPr>
            <a:endParaRPr lang="en-US" altLang="ko-KR" sz="1600">
              <a:solidFill>
                <a:srgbClr val="000000"/>
              </a:solidFill>
              <a:latin typeface="+mn-ea"/>
            </a:endParaRPr>
          </a:p>
          <a:p>
            <a:pPr>
              <a:defRPr/>
            </a:pPr>
            <a:endParaRPr lang="en-US" altLang="ko-KR" sz="1600">
              <a:solidFill>
                <a:srgbClr val="000000"/>
              </a:solidFill>
              <a:latin typeface="+mn-ea"/>
            </a:endParaRPr>
          </a:p>
          <a:p>
            <a:pPr>
              <a:defRPr/>
            </a:pPr>
            <a:endParaRPr lang="en-US" altLang="ko-KR" sz="1600">
              <a:solidFill>
                <a:srgbClr val="000000"/>
              </a:solidFill>
              <a:latin typeface="+mn-ea"/>
            </a:endParaRPr>
          </a:p>
          <a:p>
            <a:pPr>
              <a:defRPr/>
            </a:pPr>
            <a:endParaRPr lang="en-US" altLang="ko-KR" sz="1600">
              <a:solidFill>
                <a:srgbClr val="000000"/>
              </a:solidFill>
              <a:latin typeface="+mn-ea"/>
            </a:endParaRPr>
          </a:p>
          <a:p>
            <a:pPr>
              <a:defRPr/>
            </a:pPr>
            <a:endParaRPr lang="en-US" altLang="ko-KR" sz="1600">
              <a:solidFill>
                <a:srgbClr val="000000"/>
              </a:solidFill>
              <a:latin typeface="+mn-ea"/>
            </a:endParaRPr>
          </a:p>
          <a:p>
            <a:pPr>
              <a:defRPr/>
            </a:pPr>
            <a:endParaRPr lang="en-US" altLang="ko-KR" sz="1600">
              <a:solidFill>
                <a:srgbClr val="000000"/>
              </a:solidFill>
              <a:latin typeface="+mn-ea"/>
            </a:endParaRPr>
          </a:p>
          <a:p>
            <a:pPr>
              <a:defRPr/>
            </a:pPr>
            <a:endParaRPr lang="en-US" altLang="ko-KR" sz="1600">
              <a:solidFill>
                <a:srgbClr val="000000"/>
              </a:solidFill>
              <a:latin typeface="+mn-ea"/>
            </a:endParaRPr>
          </a:p>
          <a:p>
            <a:pPr>
              <a:defRPr/>
            </a:pPr>
            <a:endParaRPr lang="en-US" altLang="ko-KR" sz="1600">
              <a:solidFill>
                <a:srgbClr val="000000"/>
              </a:solidFill>
              <a:latin typeface="+mn-ea"/>
            </a:endParaRPr>
          </a:p>
          <a:p>
            <a:pPr>
              <a:defRPr/>
            </a:pPr>
            <a:endParaRPr lang="en-US" altLang="ko-KR" sz="1600">
              <a:solidFill>
                <a:srgbClr val="000000"/>
              </a:solidFill>
              <a:latin typeface="+mn-ea"/>
            </a:endParaRPr>
          </a:p>
          <a:p>
            <a:pPr>
              <a:defRPr/>
            </a:pPr>
            <a:endParaRPr lang="en-US" altLang="ko-KR" sz="1600">
              <a:solidFill>
                <a:srgbClr val="000000"/>
              </a:solidFill>
              <a:latin typeface="+mn-ea"/>
            </a:endParaRPr>
          </a:p>
          <a:p>
            <a:pPr>
              <a:defRPr/>
            </a:pPr>
            <a:r>
              <a:rPr lang="en-US" altLang="ko-KR" sz="1600">
                <a:solidFill>
                  <a:srgbClr val="000000"/>
                </a:solidFill>
                <a:latin typeface="+mn-ea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32243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객체 지향 기본 개념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자동차 중 버스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스포츠카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포크레인을 정의해 봅시다</a:t>
            </a:r>
            <a:endParaRPr kumimoji="1" lang="ko-KR" altLang="en-US" dirty="0"/>
          </a:p>
        </p:txBody>
      </p:sp>
      <p:grpSp>
        <p:nvGrpSpPr>
          <p:cNvPr id="28" name="그룹 10"/>
          <p:cNvGrpSpPr>
            <a:grpSpLocks/>
          </p:cNvGrpSpPr>
          <p:nvPr/>
        </p:nvGrpSpPr>
        <p:grpSpPr bwMode="auto">
          <a:xfrm>
            <a:off x="4128117" y="5310188"/>
            <a:ext cx="1691485" cy="1112837"/>
            <a:chOff x="2699792" y="1347614"/>
            <a:chExt cx="2412268" cy="1565526"/>
          </a:xfrm>
        </p:grpSpPr>
        <p:sp>
          <p:nvSpPr>
            <p:cNvPr id="29" name="직사각형 28"/>
            <p:cNvSpPr/>
            <p:nvPr/>
          </p:nvSpPr>
          <p:spPr>
            <a:xfrm>
              <a:off x="2699792" y="1816602"/>
              <a:ext cx="2412268" cy="109653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200" b="1">
                  <a:solidFill>
                    <a:schemeClr val="tx1"/>
                  </a:solidFill>
                  <a:latin typeface="+mn-ea"/>
                </a:rPr>
                <a:t>달리다</a:t>
              </a:r>
              <a:r>
                <a:rPr lang="en-US" altLang="ko-KR" sz="1200" b="1">
                  <a:solidFill>
                    <a:schemeClr val="tx1"/>
                  </a:solidFill>
                  <a:latin typeface="+mn-ea"/>
                </a:rPr>
                <a:t>():void</a:t>
              </a:r>
            </a:p>
            <a:p>
              <a:pPr>
                <a:defRPr/>
              </a:pPr>
              <a:r>
                <a:rPr lang="ko-KR" altLang="en-US" sz="1200" err="1">
                  <a:solidFill>
                    <a:schemeClr val="tx1"/>
                  </a:solidFill>
                  <a:latin typeface="+mn-ea"/>
                </a:rPr>
                <a:t>뒷문열다</a:t>
              </a:r>
              <a:r>
                <a:rPr lang="en-US" altLang="ko-KR" sz="1200">
                  <a:solidFill>
                    <a:schemeClr val="tx1"/>
                  </a:solidFill>
                  <a:latin typeface="+mn-ea"/>
                </a:rPr>
                <a:t>():void</a:t>
              </a:r>
            </a:p>
            <a:p>
              <a:pPr>
                <a:defRPr/>
              </a:pPr>
              <a:r>
                <a:rPr lang="ko-KR" altLang="en-US" sz="1200" err="1">
                  <a:solidFill>
                    <a:schemeClr val="tx1"/>
                  </a:solidFill>
                  <a:latin typeface="+mn-ea"/>
                </a:rPr>
                <a:t>안내방송하다</a:t>
              </a:r>
              <a:r>
                <a:rPr lang="en-US" altLang="ko-KR" sz="1200">
                  <a:solidFill>
                    <a:schemeClr val="tx1"/>
                  </a:solidFill>
                  <a:latin typeface="+mn-ea"/>
                </a:rPr>
                <a:t>():void</a:t>
              </a:r>
              <a:endParaRPr lang="ko-KR" altLang="en-US" sz="12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>
                  <a:solidFill>
                    <a:schemeClr val="tx1"/>
                  </a:solidFill>
                  <a:latin typeface="+mn-ea"/>
                </a:rPr>
                <a:t>버스</a:t>
              </a:r>
            </a:p>
          </p:txBody>
        </p:sp>
      </p:grpSp>
      <p:grpSp>
        <p:nvGrpSpPr>
          <p:cNvPr id="31" name="그룹 10"/>
          <p:cNvGrpSpPr>
            <a:grpSpLocks/>
          </p:cNvGrpSpPr>
          <p:nvPr/>
        </p:nvGrpSpPr>
        <p:grpSpPr bwMode="auto">
          <a:xfrm>
            <a:off x="5889452" y="5310188"/>
            <a:ext cx="1547813" cy="1112837"/>
            <a:chOff x="2699792" y="1347614"/>
            <a:chExt cx="2412268" cy="1565526"/>
          </a:xfrm>
        </p:grpSpPr>
        <p:sp>
          <p:nvSpPr>
            <p:cNvPr id="32" name="직사각형 31"/>
            <p:cNvSpPr/>
            <p:nvPr/>
          </p:nvSpPr>
          <p:spPr>
            <a:xfrm>
              <a:off x="2699792" y="1816602"/>
              <a:ext cx="2412268" cy="109653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200" b="1">
                  <a:solidFill>
                    <a:schemeClr val="tx1"/>
                  </a:solidFill>
                  <a:latin typeface="+mn-ea"/>
                </a:rPr>
                <a:t>달리다</a:t>
              </a:r>
              <a:r>
                <a:rPr lang="en-US" altLang="ko-KR" sz="1200" b="1">
                  <a:solidFill>
                    <a:schemeClr val="tx1"/>
                  </a:solidFill>
                  <a:latin typeface="+mn-ea"/>
                </a:rPr>
                <a:t>():void</a:t>
              </a:r>
            </a:p>
            <a:p>
              <a:pPr>
                <a:defRPr/>
              </a:pPr>
              <a:r>
                <a:rPr lang="ko-KR" altLang="en-US" sz="1200" err="1">
                  <a:solidFill>
                    <a:schemeClr val="tx1"/>
                  </a:solidFill>
                  <a:latin typeface="+mn-ea"/>
                </a:rPr>
                <a:t>지붕을열다</a:t>
              </a:r>
              <a:r>
                <a:rPr lang="en-US" altLang="ko-KR" sz="1200">
                  <a:solidFill>
                    <a:schemeClr val="tx1"/>
                  </a:solidFill>
                  <a:latin typeface="+mn-ea"/>
                </a:rPr>
                <a:t>():void</a:t>
              </a: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>
                  <a:solidFill>
                    <a:schemeClr val="tx1"/>
                  </a:solidFill>
                  <a:latin typeface="+mn-ea"/>
                </a:rPr>
                <a:t>스포츠카</a:t>
              </a:r>
            </a:p>
          </p:txBody>
        </p:sp>
      </p:grpSp>
      <p:grpSp>
        <p:nvGrpSpPr>
          <p:cNvPr id="34" name="그룹 10"/>
          <p:cNvGrpSpPr>
            <a:grpSpLocks/>
          </p:cNvGrpSpPr>
          <p:nvPr/>
        </p:nvGrpSpPr>
        <p:grpSpPr bwMode="auto">
          <a:xfrm>
            <a:off x="7503940" y="5310188"/>
            <a:ext cx="1770062" cy="1112837"/>
            <a:chOff x="2699792" y="1347614"/>
            <a:chExt cx="2412268" cy="1565526"/>
          </a:xfrm>
        </p:grpSpPr>
        <p:sp>
          <p:nvSpPr>
            <p:cNvPr id="35" name="직사각형 34"/>
            <p:cNvSpPr/>
            <p:nvPr/>
          </p:nvSpPr>
          <p:spPr>
            <a:xfrm>
              <a:off x="2699792" y="1816602"/>
              <a:ext cx="2412268" cy="109653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200" b="1">
                  <a:solidFill>
                    <a:schemeClr val="tx1"/>
                  </a:solidFill>
                  <a:latin typeface="+mn-ea"/>
                </a:rPr>
                <a:t>달리다</a:t>
              </a:r>
              <a:r>
                <a:rPr lang="en-US" altLang="ko-KR" sz="1200" b="1">
                  <a:solidFill>
                    <a:schemeClr val="tx1"/>
                  </a:solidFill>
                  <a:latin typeface="+mn-ea"/>
                </a:rPr>
                <a:t>(): void</a:t>
              </a:r>
            </a:p>
            <a:p>
              <a:pPr>
                <a:defRPr/>
              </a:pPr>
              <a:r>
                <a:rPr lang="ko-KR" altLang="en-US" sz="1200" err="1">
                  <a:solidFill>
                    <a:schemeClr val="tx1"/>
                  </a:solidFill>
                  <a:latin typeface="+mn-ea"/>
                </a:rPr>
                <a:t>기계삽사용하다</a:t>
              </a:r>
              <a:r>
                <a:rPr lang="en-US" altLang="ko-KR" sz="1200">
                  <a:solidFill>
                    <a:schemeClr val="tx1"/>
                  </a:solidFill>
                  <a:latin typeface="+mn-ea"/>
                </a:rPr>
                <a:t>():void</a:t>
              </a:r>
              <a:endParaRPr lang="ko-KR" altLang="en-US" sz="12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>
                  <a:solidFill>
                    <a:schemeClr val="tx1"/>
                  </a:solidFill>
                  <a:latin typeface="+mn-ea"/>
                </a:rPr>
                <a:t>포크레인</a:t>
              </a:r>
            </a:p>
          </p:txBody>
        </p:sp>
      </p:grp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86477C78-6930-4A29-8D17-F013F77A6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kumimoji="1" lang="ko-KR" altLang="en-US" dirty="0"/>
              <a:t>버스</a:t>
            </a:r>
            <a:r>
              <a:rPr kumimoji="1" lang="en-US" altLang="ko-KR" dirty="0"/>
              <a:t>, </a:t>
            </a:r>
            <a:r>
              <a:rPr kumimoji="1" lang="ko-KR" altLang="en-US" dirty="0"/>
              <a:t>스포츠카</a:t>
            </a:r>
            <a:r>
              <a:rPr kumimoji="1" lang="en-US" altLang="ko-KR" dirty="0"/>
              <a:t>, </a:t>
            </a:r>
            <a:r>
              <a:rPr kumimoji="1" lang="ko-KR" altLang="en-US" dirty="0"/>
              <a:t>포크레인의 공통점을 추출하여 자동차를 구상해 봅시다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269569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객체 지향 기본 개념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자동차의 예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168" y="1930400"/>
            <a:ext cx="8763000" cy="489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2795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AC73A1-C960-DA4D-84AC-7DA4C4582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객체지향 기본 개념</a:t>
            </a:r>
            <a:br>
              <a:rPr kumimoji="1" lang="en-US" altLang="ko-KR" dirty="0"/>
            </a:br>
            <a:r>
              <a:rPr kumimoji="1" lang="en-US" altLang="ko-KR" dirty="0"/>
              <a:t>:</a:t>
            </a:r>
            <a:r>
              <a:rPr kumimoji="1" lang="ko-KR" altLang="en-US" dirty="0"/>
              <a:t> 자동차의 예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E197CF4A-A4E2-C94F-BECE-A2862CCD59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3677212"/>
            <a:ext cx="8596312" cy="2786716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D888D23-652B-2349-A6B8-4C7FE0D48A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6408" y="185547"/>
            <a:ext cx="6877416" cy="3489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19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객체 지향 기본 개념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주차장 프로그램의 설계 예시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버스</a:t>
            </a:r>
            <a:r>
              <a:rPr kumimoji="1" lang="en-US" altLang="ko-KR" dirty="0"/>
              <a:t>,</a:t>
            </a:r>
            <a:r>
              <a:rPr kumimoji="1" lang="ko-KR" altLang="en-US" dirty="0"/>
              <a:t> 스포츠카</a:t>
            </a:r>
            <a:r>
              <a:rPr kumimoji="1" lang="en-US" altLang="ko-KR" dirty="0"/>
              <a:t>,</a:t>
            </a:r>
            <a:r>
              <a:rPr kumimoji="1" lang="ko-KR" altLang="en-US" dirty="0"/>
              <a:t> 포크레인은 자식 클래스</a:t>
            </a:r>
            <a:endParaRPr kumimoji="1" lang="en-US" altLang="ko-KR" dirty="0"/>
          </a:p>
          <a:p>
            <a:r>
              <a:rPr kumimoji="1" lang="ko-KR" altLang="en-US" dirty="0"/>
              <a:t>자동차는 부모 클래스</a:t>
            </a:r>
            <a:endParaRPr kumimoji="1" lang="en-US" altLang="ko-KR" dirty="0"/>
          </a:p>
          <a:p>
            <a:r>
              <a:rPr kumimoji="1" lang="ko-KR" altLang="en-US" dirty="0"/>
              <a:t>버스</a:t>
            </a:r>
            <a:r>
              <a:rPr kumimoji="1" lang="en-US" altLang="ko-KR" dirty="0"/>
              <a:t>,</a:t>
            </a:r>
            <a:r>
              <a:rPr kumimoji="1" lang="ko-KR" altLang="en-US" dirty="0"/>
              <a:t> 스포츠카</a:t>
            </a:r>
            <a:r>
              <a:rPr kumimoji="1" lang="en-US" altLang="ko-KR" dirty="0"/>
              <a:t>,</a:t>
            </a:r>
            <a:r>
              <a:rPr kumimoji="1" lang="ko-KR" altLang="en-US" dirty="0"/>
              <a:t> 포크레인을 일반화 한 것은 자동차</a:t>
            </a:r>
            <a:endParaRPr kumimoji="1" lang="en-US" altLang="ko-KR" dirty="0"/>
          </a:p>
          <a:p>
            <a:r>
              <a:rPr kumimoji="1" lang="ko-KR" altLang="en-US" dirty="0"/>
              <a:t>자동차를 상속</a:t>
            </a:r>
            <a:r>
              <a:rPr kumimoji="1" lang="en-US" altLang="ko-KR" dirty="0"/>
              <a:t>(</a:t>
            </a:r>
            <a:r>
              <a:rPr kumimoji="1" lang="ko-KR" altLang="en-US" dirty="0"/>
              <a:t>확장</a:t>
            </a:r>
            <a:r>
              <a:rPr kumimoji="1" lang="en-US" altLang="ko-KR" dirty="0"/>
              <a:t>)</a:t>
            </a:r>
            <a:r>
              <a:rPr kumimoji="1" lang="ko-KR" altLang="en-US" dirty="0"/>
              <a:t>한 것은 버스</a:t>
            </a:r>
            <a:r>
              <a:rPr kumimoji="1" lang="en-US" altLang="ko-KR" dirty="0"/>
              <a:t>,</a:t>
            </a:r>
            <a:r>
              <a:rPr kumimoji="1" lang="ko-KR" altLang="en-US" dirty="0"/>
              <a:t> 스포츠카</a:t>
            </a:r>
            <a:r>
              <a:rPr kumimoji="1" lang="en-US" altLang="ko-KR" dirty="0"/>
              <a:t>,</a:t>
            </a:r>
            <a:r>
              <a:rPr kumimoji="1" lang="ko-KR" altLang="en-US" dirty="0"/>
              <a:t> 포크레인</a:t>
            </a:r>
          </a:p>
        </p:txBody>
      </p:sp>
      <p:grpSp>
        <p:nvGrpSpPr>
          <p:cNvPr id="12" name="그룹 10"/>
          <p:cNvGrpSpPr>
            <a:grpSpLocks/>
          </p:cNvGrpSpPr>
          <p:nvPr/>
        </p:nvGrpSpPr>
        <p:grpSpPr bwMode="auto">
          <a:xfrm>
            <a:off x="4048217" y="5257800"/>
            <a:ext cx="1771385" cy="1112838"/>
            <a:chOff x="2699792" y="1347614"/>
            <a:chExt cx="2412268" cy="1565526"/>
          </a:xfrm>
        </p:grpSpPr>
        <p:sp>
          <p:nvSpPr>
            <p:cNvPr id="13" name="직사각형 12"/>
            <p:cNvSpPr/>
            <p:nvPr/>
          </p:nvSpPr>
          <p:spPr>
            <a:xfrm>
              <a:off x="2699792" y="1816001"/>
              <a:ext cx="2412268" cy="1097139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200" strike="sngStrike" dirty="0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달리다</a:t>
              </a:r>
              <a:r>
                <a:rPr lang="en-US" altLang="ko-KR" sz="1200" strike="sngStrike" dirty="0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():void</a:t>
              </a:r>
            </a:p>
            <a:p>
              <a:pPr>
                <a:defRPr/>
              </a:pPr>
              <a:r>
                <a:rPr lang="ko-KR" altLang="en-US" sz="1200" dirty="0" err="1">
                  <a:solidFill>
                    <a:schemeClr val="tx1"/>
                  </a:solidFill>
                  <a:latin typeface="+mn-ea"/>
                </a:rPr>
                <a:t>뒷문열다</a:t>
              </a:r>
              <a:r>
                <a:rPr lang="en-US" altLang="ko-KR" sz="1200" dirty="0">
                  <a:solidFill>
                    <a:schemeClr val="tx1"/>
                  </a:solidFill>
                  <a:latin typeface="+mn-ea"/>
                </a:rPr>
                <a:t>():void</a:t>
              </a:r>
            </a:p>
            <a:p>
              <a:pPr>
                <a:defRPr/>
              </a:pPr>
              <a:r>
                <a:rPr lang="ko-KR" altLang="en-US" sz="1200" dirty="0" err="1">
                  <a:solidFill>
                    <a:schemeClr val="tx1"/>
                  </a:solidFill>
                  <a:latin typeface="+mn-ea"/>
                </a:rPr>
                <a:t>안내방송하다</a:t>
              </a:r>
              <a:r>
                <a:rPr lang="en-US" altLang="ko-KR" sz="1200" dirty="0">
                  <a:solidFill>
                    <a:schemeClr val="tx1"/>
                  </a:solidFill>
                  <a:latin typeface="+mn-ea"/>
                </a:rPr>
                <a:t>():void</a:t>
              </a:r>
              <a:endParaRPr lang="ko-KR" altLang="en-US" sz="12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>
                  <a:solidFill>
                    <a:schemeClr val="tx1"/>
                  </a:solidFill>
                  <a:latin typeface="+mn-ea"/>
                </a:rPr>
                <a:t>버스</a:t>
              </a:r>
            </a:p>
          </p:txBody>
        </p:sp>
      </p:grpSp>
      <p:grpSp>
        <p:nvGrpSpPr>
          <p:cNvPr id="15" name="그룹 10"/>
          <p:cNvGrpSpPr>
            <a:grpSpLocks/>
          </p:cNvGrpSpPr>
          <p:nvPr/>
        </p:nvGrpSpPr>
        <p:grpSpPr bwMode="auto">
          <a:xfrm>
            <a:off x="5889452" y="5257800"/>
            <a:ext cx="1547813" cy="1112838"/>
            <a:chOff x="2699792" y="1347614"/>
            <a:chExt cx="2412268" cy="1565526"/>
          </a:xfrm>
        </p:grpSpPr>
        <p:sp>
          <p:nvSpPr>
            <p:cNvPr id="16" name="직사각형 15"/>
            <p:cNvSpPr/>
            <p:nvPr/>
          </p:nvSpPr>
          <p:spPr>
            <a:xfrm>
              <a:off x="2699792" y="1816001"/>
              <a:ext cx="2412268" cy="1097139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달리다</a:t>
              </a:r>
              <a:r>
                <a:rPr lang="en-US" altLang="ko-KR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():void</a:t>
              </a:r>
            </a:p>
            <a:p>
              <a:pPr>
                <a:defRPr/>
              </a:pPr>
              <a:r>
                <a:rPr lang="ko-KR" altLang="en-US" sz="1200" err="1">
                  <a:solidFill>
                    <a:schemeClr val="tx1"/>
                  </a:solidFill>
                  <a:latin typeface="+mn-ea"/>
                </a:rPr>
                <a:t>지붕을열다</a:t>
              </a:r>
              <a:r>
                <a:rPr lang="en-US" altLang="ko-KR" sz="1200">
                  <a:solidFill>
                    <a:schemeClr val="tx1"/>
                  </a:solidFill>
                  <a:latin typeface="+mn-ea"/>
                </a:rPr>
                <a:t>():void</a:t>
              </a: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>
                  <a:solidFill>
                    <a:schemeClr val="tx1"/>
                  </a:solidFill>
                  <a:latin typeface="+mn-ea"/>
                </a:rPr>
                <a:t>스포츠카</a:t>
              </a:r>
            </a:p>
          </p:txBody>
        </p:sp>
      </p:grpSp>
      <p:grpSp>
        <p:nvGrpSpPr>
          <p:cNvPr id="18" name="그룹 10"/>
          <p:cNvGrpSpPr>
            <a:grpSpLocks/>
          </p:cNvGrpSpPr>
          <p:nvPr/>
        </p:nvGrpSpPr>
        <p:grpSpPr bwMode="auto">
          <a:xfrm>
            <a:off x="7503940" y="5257800"/>
            <a:ext cx="1770062" cy="1112838"/>
            <a:chOff x="2699792" y="1347614"/>
            <a:chExt cx="2412268" cy="1565526"/>
          </a:xfrm>
        </p:grpSpPr>
        <p:sp>
          <p:nvSpPr>
            <p:cNvPr id="19" name="직사각형 18"/>
            <p:cNvSpPr/>
            <p:nvPr/>
          </p:nvSpPr>
          <p:spPr>
            <a:xfrm>
              <a:off x="2699792" y="1816001"/>
              <a:ext cx="2412268" cy="1097139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달리다</a:t>
              </a:r>
              <a:r>
                <a:rPr lang="en-US" altLang="ko-KR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(): void</a:t>
              </a:r>
            </a:p>
            <a:p>
              <a:pPr>
                <a:defRPr/>
              </a:pPr>
              <a:r>
                <a:rPr lang="ko-KR" altLang="en-US" sz="1200" err="1">
                  <a:solidFill>
                    <a:schemeClr val="tx1"/>
                  </a:solidFill>
                  <a:latin typeface="+mn-ea"/>
                </a:rPr>
                <a:t>기계삽사용하다</a:t>
              </a:r>
              <a:r>
                <a:rPr lang="en-US" altLang="ko-KR" sz="1200">
                  <a:solidFill>
                    <a:schemeClr val="tx1"/>
                  </a:solidFill>
                  <a:latin typeface="+mn-ea"/>
                </a:rPr>
                <a:t>():void</a:t>
              </a:r>
              <a:endParaRPr lang="ko-KR" altLang="en-US" sz="12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>
                  <a:solidFill>
                    <a:schemeClr val="tx1"/>
                  </a:solidFill>
                  <a:latin typeface="+mn-ea"/>
                </a:rPr>
                <a:t>포크레인</a:t>
              </a:r>
            </a:p>
          </p:txBody>
        </p:sp>
      </p:grpSp>
      <p:grpSp>
        <p:nvGrpSpPr>
          <p:cNvPr id="21" name="그룹 20"/>
          <p:cNvGrpSpPr>
            <a:grpSpLocks/>
          </p:cNvGrpSpPr>
          <p:nvPr/>
        </p:nvGrpSpPr>
        <p:grpSpPr bwMode="auto">
          <a:xfrm>
            <a:off x="5941840" y="3735388"/>
            <a:ext cx="1366837" cy="1112837"/>
            <a:chOff x="2699792" y="1347614"/>
            <a:chExt cx="2412268" cy="1565526"/>
          </a:xfrm>
        </p:grpSpPr>
        <p:sp>
          <p:nvSpPr>
            <p:cNvPr id="22" name="직사각형 21"/>
            <p:cNvSpPr/>
            <p:nvPr/>
          </p:nvSpPr>
          <p:spPr>
            <a:xfrm>
              <a:off x="2699792" y="1816602"/>
              <a:ext cx="2412268" cy="109653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400">
                  <a:solidFill>
                    <a:schemeClr val="tx1"/>
                  </a:solidFill>
                  <a:latin typeface="+mn-ea"/>
                </a:rPr>
                <a:t>달리다</a:t>
              </a:r>
              <a:r>
                <a:rPr lang="en-US" altLang="ko-KR" sz="1400">
                  <a:solidFill>
                    <a:schemeClr val="tx1"/>
                  </a:solidFill>
                  <a:latin typeface="+mn-ea"/>
                </a:rPr>
                <a:t>() :void</a:t>
              </a:r>
              <a:endParaRPr lang="ko-KR" altLang="en-US" sz="14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600" b="1">
                  <a:solidFill>
                    <a:schemeClr val="tx1"/>
                  </a:solidFill>
                  <a:latin typeface="+mn-ea"/>
                </a:rPr>
                <a:t>자동차</a:t>
              </a:r>
            </a:p>
          </p:txBody>
        </p:sp>
      </p:grpSp>
      <p:cxnSp>
        <p:nvCxnSpPr>
          <p:cNvPr id="24" name="직선 화살표 연결선 23"/>
          <p:cNvCxnSpPr>
            <a:stCxn id="26" idx="0"/>
          </p:cNvCxnSpPr>
          <p:nvPr/>
        </p:nvCxnSpPr>
        <p:spPr>
          <a:xfrm flipV="1">
            <a:off x="5044902" y="4848225"/>
            <a:ext cx="1581150" cy="40957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/>
          <p:cNvCxnSpPr/>
          <p:nvPr/>
        </p:nvCxnSpPr>
        <p:spPr>
          <a:xfrm flipH="1" flipV="1">
            <a:off x="6626052" y="4848225"/>
            <a:ext cx="1763713" cy="40957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/>
          <p:nvPr/>
        </p:nvCxnSpPr>
        <p:spPr>
          <a:xfrm flipH="1" flipV="1">
            <a:off x="6626052" y="4848225"/>
            <a:ext cx="38100" cy="40957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4">
            <a:extLst>
              <a:ext uri="{FF2B5EF4-FFF2-40B4-BE49-F238E27FC236}">
                <a16:creationId xmlns:a16="http://schemas.microsoft.com/office/drawing/2014/main" id="{56F6B1D6-42FF-45F0-8C8C-D89E19E102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8762" y="4036551"/>
            <a:ext cx="5837238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/>
            <a:r>
              <a:rPr lang="ko-KR" altLang="en-US" sz="2400" dirty="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공통점이 있는 여러가지 물체들을 하나의 이름으로 </a:t>
            </a:r>
            <a:br>
              <a:rPr lang="en-US" altLang="ko-KR" sz="2400" dirty="0">
                <a:solidFill>
                  <a:srgbClr val="C00000"/>
                </a:solidFill>
                <a:latin typeface="휴먼매직체" charset="0"/>
                <a:ea typeface="휴먼매직체" charset="0"/>
              </a:rPr>
            </a:br>
            <a:r>
              <a:rPr lang="ko-KR" altLang="en-US" sz="2400" dirty="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부르는것을 </a:t>
            </a:r>
            <a:r>
              <a:rPr lang="en-US" altLang="ko-KR" sz="3000" dirty="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“</a:t>
            </a:r>
            <a:r>
              <a:rPr lang="ko-KR" altLang="en-US" sz="3000" dirty="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일반화</a:t>
            </a:r>
            <a:r>
              <a:rPr lang="en-US" altLang="ko-KR" sz="3000" dirty="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”</a:t>
            </a:r>
            <a:r>
              <a:rPr lang="ko-KR" altLang="en-US" sz="2400" dirty="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라고 말한다</a:t>
            </a:r>
            <a:r>
              <a:rPr lang="en-US" altLang="ko-KR" sz="2400" dirty="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.</a:t>
            </a:r>
            <a:endParaRPr lang="ko-KR" altLang="en-US" sz="2400" dirty="0">
              <a:solidFill>
                <a:srgbClr val="C00000"/>
              </a:solidFill>
              <a:latin typeface="휴먼매직체" charset="0"/>
              <a:ea typeface="휴먼매직체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2309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객체 지향 기본 개념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주차장 프로그램의 설계 예시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버스는 자동차다</a:t>
            </a:r>
            <a:endParaRPr kumimoji="1" lang="en-US" altLang="ko-KR" dirty="0"/>
          </a:p>
          <a:p>
            <a:r>
              <a:rPr kumimoji="1" lang="ko-KR" altLang="en-US" dirty="0"/>
              <a:t>스포츠카는 자동차다</a:t>
            </a:r>
            <a:endParaRPr kumimoji="1" lang="en-US" altLang="ko-KR" dirty="0"/>
          </a:p>
          <a:p>
            <a:r>
              <a:rPr kumimoji="1" lang="ko-KR" altLang="en-US" dirty="0"/>
              <a:t>포크레인은 자동차다</a:t>
            </a:r>
          </a:p>
        </p:txBody>
      </p:sp>
      <p:grpSp>
        <p:nvGrpSpPr>
          <p:cNvPr id="28" name="그룹 10"/>
          <p:cNvGrpSpPr>
            <a:grpSpLocks/>
          </p:cNvGrpSpPr>
          <p:nvPr/>
        </p:nvGrpSpPr>
        <p:grpSpPr bwMode="auto">
          <a:xfrm>
            <a:off x="1769287" y="5158713"/>
            <a:ext cx="1733907" cy="1112838"/>
            <a:chOff x="2699792" y="1347614"/>
            <a:chExt cx="2412268" cy="1565526"/>
          </a:xfrm>
        </p:grpSpPr>
        <p:sp>
          <p:nvSpPr>
            <p:cNvPr id="29" name="직사각형 28"/>
            <p:cNvSpPr/>
            <p:nvPr/>
          </p:nvSpPr>
          <p:spPr>
            <a:xfrm>
              <a:off x="2699792" y="1816001"/>
              <a:ext cx="2412268" cy="1097139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달리다</a:t>
              </a:r>
              <a:r>
                <a:rPr lang="en-US" altLang="ko-KR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():void</a:t>
              </a:r>
            </a:p>
            <a:p>
              <a:pPr>
                <a:defRPr/>
              </a:pPr>
              <a:r>
                <a:rPr lang="ko-KR" altLang="en-US" sz="1200" err="1">
                  <a:solidFill>
                    <a:schemeClr val="tx1"/>
                  </a:solidFill>
                  <a:latin typeface="+mn-ea"/>
                </a:rPr>
                <a:t>뒷문열다</a:t>
              </a:r>
              <a:r>
                <a:rPr lang="en-US" altLang="ko-KR" sz="1200">
                  <a:solidFill>
                    <a:schemeClr val="tx1"/>
                  </a:solidFill>
                  <a:latin typeface="+mn-ea"/>
                </a:rPr>
                <a:t>():void</a:t>
              </a:r>
            </a:p>
            <a:p>
              <a:pPr>
                <a:defRPr/>
              </a:pPr>
              <a:r>
                <a:rPr lang="ko-KR" altLang="en-US" sz="1200" err="1">
                  <a:solidFill>
                    <a:schemeClr val="tx1"/>
                  </a:solidFill>
                  <a:latin typeface="+mn-ea"/>
                </a:rPr>
                <a:t>안내방송하다</a:t>
              </a:r>
              <a:r>
                <a:rPr lang="en-US" altLang="ko-KR" sz="1200">
                  <a:solidFill>
                    <a:schemeClr val="tx1"/>
                  </a:solidFill>
                  <a:latin typeface="+mn-ea"/>
                </a:rPr>
                <a:t>():void</a:t>
              </a:r>
              <a:endParaRPr lang="ko-KR" altLang="en-US" sz="12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>
                  <a:solidFill>
                    <a:schemeClr val="tx1"/>
                  </a:solidFill>
                  <a:latin typeface="+mn-ea"/>
                </a:rPr>
                <a:t>버스</a:t>
              </a:r>
            </a:p>
          </p:txBody>
        </p:sp>
      </p:grpSp>
      <p:grpSp>
        <p:nvGrpSpPr>
          <p:cNvPr id="31" name="그룹 10"/>
          <p:cNvGrpSpPr>
            <a:grpSpLocks/>
          </p:cNvGrpSpPr>
          <p:nvPr/>
        </p:nvGrpSpPr>
        <p:grpSpPr bwMode="auto">
          <a:xfrm>
            <a:off x="3573044" y="5158713"/>
            <a:ext cx="1547813" cy="1112838"/>
            <a:chOff x="2699792" y="1347614"/>
            <a:chExt cx="2412268" cy="1565526"/>
          </a:xfrm>
        </p:grpSpPr>
        <p:sp>
          <p:nvSpPr>
            <p:cNvPr id="32" name="직사각형 31"/>
            <p:cNvSpPr/>
            <p:nvPr/>
          </p:nvSpPr>
          <p:spPr>
            <a:xfrm>
              <a:off x="2699792" y="1816001"/>
              <a:ext cx="2412268" cy="1097139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달리다</a:t>
              </a:r>
              <a:r>
                <a:rPr lang="en-US" altLang="ko-KR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():void</a:t>
              </a:r>
            </a:p>
            <a:p>
              <a:pPr>
                <a:defRPr/>
              </a:pPr>
              <a:r>
                <a:rPr lang="ko-KR" altLang="en-US" sz="1200" err="1">
                  <a:solidFill>
                    <a:schemeClr val="tx1"/>
                  </a:solidFill>
                  <a:latin typeface="+mn-ea"/>
                </a:rPr>
                <a:t>지붕을열다</a:t>
              </a:r>
              <a:r>
                <a:rPr lang="en-US" altLang="ko-KR" sz="1200">
                  <a:solidFill>
                    <a:schemeClr val="tx1"/>
                  </a:solidFill>
                  <a:latin typeface="+mn-ea"/>
                </a:rPr>
                <a:t>():void</a:t>
              </a: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>
                  <a:solidFill>
                    <a:schemeClr val="tx1"/>
                  </a:solidFill>
                  <a:latin typeface="+mn-ea"/>
                </a:rPr>
                <a:t>스포츠카</a:t>
              </a:r>
            </a:p>
          </p:txBody>
        </p:sp>
      </p:grpSp>
      <p:grpSp>
        <p:nvGrpSpPr>
          <p:cNvPr id="34" name="그룹 10"/>
          <p:cNvGrpSpPr>
            <a:grpSpLocks/>
          </p:cNvGrpSpPr>
          <p:nvPr/>
        </p:nvGrpSpPr>
        <p:grpSpPr bwMode="auto">
          <a:xfrm>
            <a:off x="5187532" y="5158713"/>
            <a:ext cx="1770062" cy="1112838"/>
            <a:chOff x="2699792" y="1347614"/>
            <a:chExt cx="2412268" cy="1565526"/>
          </a:xfrm>
        </p:grpSpPr>
        <p:sp>
          <p:nvSpPr>
            <p:cNvPr id="35" name="직사각형 34"/>
            <p:cNvSpPr/>
            <p:nvPr/>
          </p:nvSpPr>
          <p:spPr>
            <a:xfrm>
              <a:off x="2699792" y="1816001"/>
              <a:ext cx="2412268" cy="1097139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달리다</a:t>
              </a:r>
              <a:r>
                <a:rPr lang="en-US" altLang="ko-KR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(): void</a:t>
              </a:r>
            </a:p>
            <a:p>
              <a:pPr>
                <a:defRPr/>
              </a:pPr>
              <a:r>
                <a:rPr lang="ko-KR" altLang="en-US" sz="1200" err="1">
                  <a:solidFill>
                    <a:schemeClr val="tx1"/>
                  </a:solidFill>
                  <a:latin typeface="+mn-ea"/>
                </a:rPr>
                <a:t>기계삽사용하다</a:t>
              </a:r>
              <a:r>
                <a:rPr lang="en-US" altLang="ko-KR" sz="1200">
                  <a:solidFill>
                    <a:schemeClr val="tx1"/>
                  </a:solidFill>
                  <a:latin typeface="+mn-ea"/>
                </a:rPr>
                <a:t>():void</a:t>
              </a:r>
              <a:endParaRPr lang="ko-KR" altLang="en-US" sz="12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>
                  <a:solidFill>
                    <a:schemeClr val="tx1"/>
                  </a:solidFill>
                  <a:latin typeface="+mn-ea"/>
                </a:rPr>
                <a:t>포크레인</a:t>
              </a:r>
            </a:p>
          </p:txBody>
        </p:sp>
      </p:grpSp>
      <p:grpSp>
        <p:nvGrpSpPr>
          <p:cNvPr id="37" name="그룹 10"/>
          <p:cNvGrpSpPr>
            <a:grpSpLocks/>
          </p:cNvGrpSpPr>
          <p:nvPr/>
        </p:nvGrpSpPr>
        <p:grpSpPr bwMode="auto">
          <a:xfrm>
            <a:off x="3625432" y="3636301"/>
            <a:ext cx="1366837" cy="1112837"/>
            <a:chOff x="2699792" y="1347614"/>
            <a:chExt cx="2412268" cy="1565526"/>
          </a:xfrm>
        </p:grpSpPr>
        <p:sp>
          <p:nvSpPr>
            <p:cNvPr id="38" name="직사각형 37"/>
            <p:cNvSpPr/>
            <p:nvPr/>
          </p:nvSpPr>
          <p:spPr>
            <a:xfrm>
              <a:off x="2699792" y="1816602"/>
              <a:ext cx="2412268" cy="109653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400">
                  <a:solidFill>
                    <a:schemeClr val="tx1"/>
                  </a:solidFill>
                  <a:latin typeface="+mn-ea"/>
                </a:rPr>
                <a:t>달리다</a:t>
              </a:r>
              <a:r>
                <a:rPr lang="en-US" altLang="ko-KR" sz="1400">
                  <a:solidFill>
                    <a:schemeClr val="tx1"/>
                  </a:solidFill>
                  <a:latin typeface="+mn-ea"/>
                </a:rPr>
                <a:t>() :void</a:t>
              </a:r>
              <a:endParaRPr lang="ko-KR" altLang="en-US" sz="14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600" b="1">
                  <a:solidFill>
                    <a:schemeClr val="tx1"/>
                  </a:solidFill>
                  <a:latin typeface="+mn-ea"/>
                </a:rPr>
                <a:t>자동차</a:t>
              </a:r>
            </a:p>
          </p:txBody>
        </p:sp>
      </p:grpSp>
      <p:cxnSp>
        <p:nvCxnSpPr>
          <p:cNvPr id="40" name="직선 화살표 연결선 39"/>
          <p:cNvCxnSpPr/>
          <p:nvPr/>
        </p:nvCxnSpPr>
        <p:spPr>
          <a:xfrm flipV="1">
            <a:off x="2728494" y="4749138"/>
            <a:ext cx="1581150" cy="40957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/>
          <p:nvPr/>
        </p:nvCxnSpPr>
        <p:spPr>
          <a:xfrm flipH="1" flipV="1">
            <a:off x="4309644" y="4749138"/>
            <a:ext cx="1763713" cy="40957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/>
          <p:nvPr/>
        </p:nvCxnSpPr>
        <p:spPr>
          <a:xfrm flipH="1" flipV="1">
            <a:off x="4309644" y="4749138"/>
            <a:ext cx="38100" cy="40957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92ADF1A8-5572-4410-A61C-A2D26AD9BCDF}"/>
              </a:ext>
            </a:extLst>
          </p:cNvPr>
          <p:cNvSpPr txBox="1"/>
          <p:nvPr/>
        </p:nvSpPr>
        <p:spPr>
          <a:xfrm>
            <a:off x="7515636" y="1478418"/>
            <a:ext cx="4057521" cy="83099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자동차 </a:t>
            </a:r>
            <a:r>
              <a:rPr lang="en-US" altLang="ko-KR" sz="1600" dirty="0">
                <a:solidFill>
                  <a:srgbClr val="0000C0"/>
                </a:solidFill>
                <a:latin typeface="Consolas" panose="020B0609020204030204" pitchFamily="49" charset="0"/>
              </a:rPr>
              <a:t>c1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altLang="ko-K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버스</a:t>
            </a:r>
            <a:r>
              <a:rPr lang="en-US" altLang="ko-K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ko-KR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자동차 </a:t>
            </a:r>
            <a:r>
              <a:rPr lang="en-US" altLang="ko-KR" sz="1600" dirty="0">
                <a:solidFill>
                  <a:srgbClr val="0000C0"/>
                </a:solidFill>
                <a:latin typeface="Consolas" panose="020B0609020204030204" pitchFamily="49" charset="0"/>
              </a:rPr>
              <a:t>c2</a:t>
            </a:r>
            <a:r>
              <a:rPr lang="ko-KR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= </a:t>
            </a:r>
            <a:r>
              <a:rPr lang="en-US" altLang="ko-K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ko-KR" alt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스포츠카</a:t>
            </a:r>
            <a:r>
              <a:rPr lang="en-US" altLang="ko-K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ko-KR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자동차 </a:t>
            </a:r>
            <a:r>
              <a:rPr lang="en-US" altLang="ko-KR" sz="1600" dirty="0">
                <a:solidFill>
                  <a:srgbClr val="0000C0"/>
                </a:solidFill>
                <a:latin typeface="Consolas" panose="020B0609020204030204" pitchFamily="49" charset="0"/>
              </a:rPr>
              <a:t>c3</a:t>
            </a:r>
            <a:r>
              <a:rPr lang="ko-KR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= </a:t>
            </a:r>
            <a:r>
              <a:rPr lang="en-US" altLang="ko-K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ko-KR" alt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포크레인</a:t>
            </a:r>
            <a:r>
              <a:rPr lang="en-US" altLang="ko-K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ko-KR" altLang="en-US" sz="1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E9A4C1-EC03-446A-A86B-91FF1B0C89F0}"/>
              </a:ext>
            </a:extLst>
          </p:cNvPr>
          <p:cNvSpPr txBox="1"/>
          <p:nvPr/>
        </p:nvSpPr>
        <p:spPr>
          <a:xfrm>
            <a:off x="7519728" y="2534051"/>
            <a:ext cx="4057521" cy="83099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버스 </a:t>
            </a:r>
            <a:r>
              <a:rPr lang="en-US" altLang="ko-KR" sz="1600" dirty="0">
                <a:solidFill>
                  <a:srgbClr val="0000C0"/>
                </a:solidFill>
                <a:latin typeface="Consolas" panose="020B0609020204030204" pitchFamily="49" charset="0"/>
              </a:rPr>
              <a:t>bus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altLang="ko-K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en-US" altLang="ko-K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버스</a:t>
            </a:r>
            <a:r>
              <a:rPr lang="en-US" altLang="ko-K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ko-KR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스포츠카 </a:t>
            </a:r>
            <a:r>
              <a:rPr lang="en-US" altLang="ko-KR" sz="1600" dirty="0" err="1">
                <a:solidFill>
                  <a:srgbClr val="0000C0"/>
                </a:solidFill>
                <a:latin typeface="Consolas" panose="020B0609020204030204" pitchFamily="49" charset="0"/>
              </a:rPr>
              <a:t>sportCar</a:t>
            </a:r>
            <a:r>
              <a:rPr lang="ko-KR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= </a:t>
            </a:r>
            <a:r>
              <a:rPr lang="en-US" altLang="ko-K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ko-KR" alt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스포츠카</a:t>
            </a:r>
            <a:r>
              <a:rPr lang="en-US" altLang="ko-K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ko-KR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자동차 </a:t>
            </a:r>
            <a:r>
              <a:rPr lang="en-US" altLang="ko-KR" sz="1600" dirty="0" err="1">
                <a:solidFill>
                  <a:srgbClr val="0000C0"/>
                </a:solidFill>
                <a:latin typeface="Consolas" panose="020B0609020204030204" pitchFamily="49" charset="0"/>
              </a:rPr>
              <a:t>poclain</a:t>
            </a:r>
            <a:r>
              <a:rPr lang="ko-KR" alt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= </a:t>
            </a:r>
            <a:r>
              <a:rPr lang="en-US" altLang="ko-KR" sz="1600" b="1" dirty="0">
                <a:solidFill>
                  <a:srgbClr val="7F0055"/>
                </a:solidFill>
                <a:latin typeface="Consolas" panose="020B0609020204030204" pitchFamily="49" charset="0"/>
              </a:rPr>
              <a:t>new</a:t>
            </a:r>
            <a:r>
              <a:rPr lang="ko-KR" alt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포크레인</a:t>
            </a:r>
            <a:r>
              <a:rPr lang="en-US" altLang="ko-K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ko-KR" altLang="en-US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FA3C20-433E-4ED2-8417-57F4EF0B3630}"/>
              </a:ext>
            </a:extLst>
          </p:cNvPr>
          <p:cNvSpPr txBox="1"/>
          <p:nvPr/>
        </p:nvSpPr>
        <p:spPr>
          <a:xfrm>
            <a:off x="5865641" y="3529057"/>
            <a:ext cx="41456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>
                <a:solidFill>
                  <a:srgbClr val="C00000"/>
                </a:solidFill>
              </a:rPr>
              <a:t>조상 </a:t>
            </a:r>
            <a:r>
              <a:rPr lang="en-US" altLang="ko-KR" b="1" dirty="0">
                <a:solidFill>
                  <a:srgbClr val="C00000"/>
                </a:solidFill>
              </a:rPr>
              <a:t>Type</a:t>
            </a:r>
            <a:r>
              <a:rPr lang="ko-KR" altLang="en-US" b="1" dirty="0">
                <a:solidFill>
                  <a:srgbClr val="C00000"/>
                </a:solidFill>
              </a:rPr>
              <a:t>의 레퍼런스 변수는 </a:t>
            </a:r>
            <a:br>
              <a:rPr lang="en-US" altLang="ko-KR" b="1" dirty="0">
                <a:solidFill>
                  <a:srgbClr val="C00000"/>
                </a:solidFill>
              </a:rPr>
            </a:br>
            <a:r>
              <a:rPr lang="ko-KR" altLang="en-US" b="1" dirty="0">
                <a:solidFill>
                  <a:srgbClr val="C00000"/>
                </a:solidFill>
              </a:rPr>
              <a:t>후손 인스턴스를 레퍼런스 할 수 있다</a:t>
            </a:r>
            <a:r>
              <a:rPr lang="en-US" altLang="ko-KR" b="1" dirty="0">
                <a:solidFill>
                  <a:srgbClr val="C00000"/>
                </a:solidFill>
              </a:rPr>
              <a:t>.</a:t>
            </a:r>
            <a:r>
              <a:rPr lang="ko-KR" altLang="en-US" b="1" dirty="0">
                <a:solidFill>
                  <a:srgbClr val="C00000"/>
                </a:solidFill>
              </a:rPr>
              <a:t> 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잉크 13">
                <a:extLst>
                  <a:ext uri="{FF2B5EF4-FFF2-40B4-BE49-F238E27FC236}">
                    <a16:creationId xmlns:a16="http://schemas.microsoft.com/office/drawing/2014/main" id="{CF7A3CA6-9714-4AB3-84C1-9A08A751A7A2}"/>
                  </a:ext>
                </a:extLst>
              </p14:cNvPr>
              <p14:cNvContentPartPr/>
              <p14:nvPr/>
            </p14:nvContentPartPr>
            <p14:xfrm>
              <a:off x="6310363" y="1674993"/>
              <a:ext cx="1176840" cy="1802520"/>
            </p14:xfrm>
          </p:contentPart>
        </mc:Choice>
        <mc:Fallback xmlns="">
          <p:pic>
            <p:nvPicPr>
              <p:cNvPr id="14" name="잉크 13">
                <a:extLst>
                  <a:ext uri="{FF2B5EF4-FFF2-40B4-BE49-F238E27FC236}">
                    <a16:creationId xmlns:a16="http://schemas.microsoft.com/office/drawing/2014/main" id="{CF7A3CA6-9714-4AB3-84C1-9A08A751A7A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01363" y="1665993"/>
                <a:ext cx="1194480" cy="1820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650051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객체 지향 기본 개념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주차장 프로그램의 설계 예시</a:t>
            </a:r>
            <a:endParaRPr kumimoji="1"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642409" y="2483144"/>
            <a:ext cx="3564466" cy="3880773"/>
          </a:xfrm>
        </p:spPr>
        <p:txBody>
          <a:bodyPr>
            <a:normAutofit lnSpcReduction="10000"/>
          </a:bodyPr>
          <a:lstStyle/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버스 주차를 요청하니 안내방송을 실행</a:t>
            </a:r>
            <a:endParaRPr kumimoji="1" lang="en-US" altLang="ko-KR" dirty="0"/>
          </a:p>
          <a:p>
            <a:r>
              <a:rPr kumimoji="1" lang="ko-KR" altLang="en-US" dirty="0"/>
              <a:t>스포츠카 주차를 요청하니 지붕을 열고 닫음</a:t>
            </a:r>
            <a:endParaRPr kumimoji="1" lang="en-US" altLang="ko-KR" dirty="0"/>
          </a:p>
          <a:p>
            <a:r>
              <a:rPr kumimoji="1" lang="ko-KR" altLang="en-US" dirty="0"/>
              <a:t>포크레인 주차를 요청하니 땅을 파고 있음</a:t>
            </a:r>
            <a:endParaRPr kumimoji="1" lang="en-US" altLang="ko-KR" dirty="0"/>
          </a:p>
          <a:p>
            <a:endParaRPr kumimoji="1" lang="ko-KR" altLang="en-US" dirty="0"/>
          </a:p>
        </p:txBody>
      </p:sp>
      <p:grpSp>
        <p:nvGrpSpPr>
          <p:cNvPr id="21" name="그룹 10"/>
          <p:cNvGrpSpPr>
            <a:grpSpLocks/>
          </p:cNvGrpSpPr>
          <p:nvPr/>
        </p:nvGrpSpPr>
        <p:grpSpPr bwMode="auto">
          <a:xfrm>
            <a:off x="6096000" y="4005556"/>
            <a:ext cx="1763539" cy="1112838"/>
            <a:chOff x="2699792" y="1347614"/>
            <a:chExt cx="2412268" cy="1565526"/>
          </a:xfrm>
          <a:solidFill>
            <a:schemeClr val="bg1"/>
          </a:solidFill>
        </p:grpSpPr>
        <p:sp>
          <p:nvSpPr>
            <p:cNvPr id="22" name="직사각형 21"/>
            <p:cNvSpPr/>
            <p:nvPr/>
          </p:nvSpPr>
          <p:spPr>
            <a:xfrm>
              <a:off x="2699792" y="1816001"/>
              <a:ext cx="2412268" cy="1097139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달리다</a:t>
              </a:r>
              <a:r>
                <a:rPr lang="en-US" altLang="ko-KR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():void</a:t>
              </a:r>
            </a:p>
            <a:p>
              <a:pPr>
                <a:defRPr/>
              </a:pPr>
              <a:r>
                <a:rPr lang="ko-KR" altLang="en-US" sz="1200" err="1">
                  <a:solidFill>
                    <a:schemeClr val="tx1"/>
                  </a:solidFill>
                  <a:latin typeface="+mn-ea"/>
                </a:rPr>
                <a:t>뒷문열다</a:t>
              </a:r>
              <a:r>
                <a:rPr lang="en-US" altLang="ko-KR" sz="1200">
                  <a:solidFill>
                    <a:schemeClr val="tx1"/>
                  </a:solidFill>
                  <a:latin typeface="+mn-ea"/>
                </a:rPr>
                <a:t>():void</a:t>
              </a:r>
            </a:p>
            <a:p>
              <a:pPr>
                <a:defRPr/>
              </a:pPr>
              <a:r>
                <a:rPr lang="ko-KR" altLang="en-US" sz="1200" err="1">
                  <a:solidFill>
                    <a:schemeClr val="tx1"/>
                  </a:solidFill>
                  <a:latin typeface="+mn-ea"/>
                </a:rPr>
                <a:t>안내방송하다</a:t>
              </a:r>
              <a:r>
                <a:rPr lang="en-US" altLang="ko-KR" sz="1200">
                  <a:solidFill>
                    <a:schemeClr val="tx1"/>
                  </a:solidFill>
                  <a:latin typeface="+mn-ea"/>
                </a:rPr>
                <a:t>():void</a:t>
              </a:r>
              <a:endParaRPr lang="ko-KR" altLang="en-US" sz="12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>
                  <a:solidFill>
                    <a:schemeClr val="tx1"/>
                  </a:solidFill>
                  <a:latin typeface="+mn-ea"/>
                </a:rPr>
                <a:t>버스</a:t>
              </a:r>
            </a:p>
          </p:txBody>
        </p:sp>
      </p:grpSp>
      <p:grpSp>
        <p:nvGrpSpPr>
          <p:cNvPr id="24" name="그룹 10"/>
          <p:cNvGrpSpPr>
            <a:grpSpLocks/>
          </p:cNvGrpSpPr>
          <p:nvPr/>
        </p:nvGrpSpPr>
        <p:grpSpPr bwMode="auto">
          <a:xfrm>
            <a:off x="7929389" y="4005556"/>
            <a:ext cx="1547813" cy="1112838"/>
            <a:chOff x="2699792" y="1347614"/>
            <a:chExt cx="2412268" cy="1565526"/>
          </a:xfrm>
          <a:solidFill>
            <a:schemeClr val="bg1"/>
          </a:solidFill>
        </p:grpSpPr>
        <p:sp>
          <p:nvSpPr>
            <p:cNvPr id="25" name="직사각형 24"/>
            <p:cNvSpPr/>
            <p:nvPr/>
          </p:nvSpPr>
          <p:spPr>
            <a:xfrm>
              <a:off x="2699792" y="1816001"/>
              <a:ext cx="2412268" cy="1097139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달리다</a:t>
              </a:r>
              <a:r>
                <a:rPr lang="en-US" altLang="ko-KR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():void</a:t>
              </a:r>
            </a:p>
            <a:p>
              <a:pPr>
                <a:defRPr/>
              </a:pPr>
              <a:r>
                <a:rPr lang="ko-KR" altLang="en-US" sz="1200" err="1">
                  <a:solidFill>
                    <a:schemeClr val="tx1"/>
                  </a:solidFill>
                  <a:latin typeface="+mn-ea"/>
                </a:rPr>
                <a:t>지붕을열다</a:t>
              </a:r>
              <a:r>
                <a:rPr lang="en-US" altLang="ko-KR" sz="1200">
                  <a:solidFill>
                    <a:schemeClr val="tx1"/>
                  </a:solidFill>
                  <a:latin typeface="+mn-ea"/>
                </a:rPr>
                <a:t>():void</a:t>
              </a: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>
                  <a:solidFill>
                    <a:schemeClr val="tx1"/>
                  </a:solidFill>
                  <a:latin typeface="+mn-ea"/>
                </a:rPr>
                <a:t>스포츠카</a:t>
              </a:r>
            </a:p>
          </p:txBody>
        </p:sp>
      </p:grpSp>
      <p:grpSp>
        <p:nvGrpSpPr>
          <p:cNvPr id="43" name="그룹 10"/>
          <p:cNvGrpSpPr>
            <a:grpSpLocks/>
          </p:cNvGrpSpPr>
          <p:nvPr/>
        </p:nvGrpSpPr>
        <p:grpSpPr bwMode="auto">
          <a:xfrm>
            <a:off x="9543877" y="4005556"/>
            <a:ext cx="1770062" cy="1112838"/>
            <a:chOff x="2699792" y="1347614"/>
            <a:chExt cx="2412268" cy="1565526"/>
          </a:xfrm>
          <a:solidFill>
            <a:schemeClr val="bg1"/>
          </a:solidFill>
        </p:grpSpPr>
        <p:sp>
          <p:nvSpPr>
            <p:cNvPr id="44" name="직사각형 43"/>
            <p:cNvSpPr/>
            <p:nvPr/>
          </p:nvSpPr>
          <p:spPr>
            <a:xfrm>
              <a:off x="2699792" y="1816001"/>
              <a:ext cx="2412268" cy="1097139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달리다</a:t>
              </a:r>
              <a:r>
                <a:rPr lang="en-US" altLang="ko-KR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(): void</a:t>
              </a:r>
            </a:p>
            <a:p>
              <a:pPr>
                <a:defRPr/>
              </a:pPr>
              <a:r>
                <a:rPr lang="ko-KR" altLang="en-US" sz="1200" err="1">
                  <a:solidFill>
                    <a:schemeClr val="tx1"/>
                  </a:solidFill>
                  <a:latin typeface="+mn-ea"/>
                </a:rPr>
                <a:t>기계삽사용하다</a:t>
              </a:r>
              <a:r>
                <a:rPr lang="en-US" altLang="ko-KR" sz="1200">
                  <a:solidFill>
                    <a:schemeClr val="tx1"/>
                  </a:solidFill>
                  <a:latin typeface="+mn-ea"/>
                </a:rPr>
                <a:t>():void</a:t>
              </a:r>
              <a:endParaRPr lang="ko-KR" altLang="en-US" sz="12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45" name="직사각형 44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>
                  <a:solidFill>
                    <a:schemeClr val="tx1"/>
                  </a:solidFill>
                  <a:latin typeface="+mn-ea"/>
                </a:rPr>
                <a:t>포크레인</a:t>
              </a:r>
            </a:p>
          </p:txBody>
        </p:sp>
      </p:grpSp>
      <p:grpSp>
        <p:nvGrpSpPr>
          <p:cNvPr id="46" name="그룹 45"/>
          <p:cNvGrpSpPr>
            <a:grpSpLocks/>
          </p:cNvGrpSpPr>
          <p:nvPr/>
        </p:nvGrpSpPr>
        <p:grpSpPr bwMode="auto">
          <a:xfrm>
            <a:off x="7981777" y="2483144"/>
            <a:ext cx="1366837" cy="1112837"/>
            <a:chOff x="2699792" y="1347614"/>
            <a:chExt cx="2412268" cy="1565526"/>
          </a:xfrm>
          <a:solidFill>
            <a:schemeClr val="bg1"/>
          </a:solidFill>
        </p:grpSpPr>
        <p:sp>
          <p:nvSpPr>
            <p:cNvPr id="47" name="직사각형 46"/>
            <p:cNvSpPr/>
            <p:nvPr/>
          </p:nvSpPr>
          <p:spPr>
            <a:xfrm>
              <a:off x="2699792" y="1816602"/>
              <a:ext cx="2412268" cy="109653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400">
                  <a:solidFill>
                    <a:schemeClr val="tx1"/>
                  </a:solidFill>
                  <a:latin typeface="+mn-ea"/>
                </a:rPr>
                <a:t>달리다</a:t>
              </a:r>
              <a:r>
                <a:rPr lang="en-US" altLang="ko-KR" sz="1400">
                  <a:solidFill>
                    <a:schemeClr val="tx1"/>
                  </a:solidFill>
                  <a:latin typeface="+mn-ea"/>
                </a:rPr>
                <a:t>() :void</a:t>
              </a:r>
              <a:endParaRPr lang="ko-KR" altLang="en-US" sz="14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600" b="1">
                  <a:solidFill>
                    <a:schemeClr val="tx1"/>
                  </a:solidFill>
                  <a:latin typeface="+mn-ea"/>
                </a:rPr>
                <a:t>자동차</a:t>
              </a:r>
            </a:p>
          </p:txBody>
        </p:sp>
      </p:grpSp>
      <p:cxnSp>
        <p:nvCxnSpPr>
          <p:cNvPr id="49" name="직선 화살표 연결선 48"/>
          <p:cNvCxnSpPr/>
          <p:nvPr/>
        </p:nvCxnSpPr>
        <p:spPr>
          <a:xfrm flipV="1">
            <a:off x="7084839" y="3595981"/>
            <a:ext cx="1581150" cy="40957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/>
          <p:cNvCxnSpPr/>
          <p:nvPr/>
        </p:nvCxnSpPr>
        <p:spPr>
          <a:xfrm flipH="1" flipV="1">
            <a:off x="8665989" y="3595981"/>
            <a:ext cx="1763713" cy="40957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/>
          <p:cNvCxnSpPr/>
          <p:nvPr/>
        </p:nvCxnSpPr>
        <p:spPr>
          <a:xfrm flipH="1" flipV="1">
            <a:off x="8665989" y="3595981"/>
            <a:ext cx="38100" cy="40957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모서리가 둥근 직사각형 51"/>
          <p:cNvSpPr/>
          <p:nvPr/>
        </p:nvSpPr>
        <p:spPr>
          <a:xfrm>
            <a:off x="1187277" y="2573338"/>
            <a:ext cx="2592387" cy="1270000"/>
          </a:xfrm>
          <a:prstGeom prst="roundRect">
            <a:avLst>
              <a:gd name="adj" fmla="val 3878"/>
            </a:avLst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600" b="1">
                <a:ea typeface="맑은 고딕" charset="-127"/>
              </a:rPr>
              <a:t>버스 </a:t>
            </a:r>
            <a:r>
              <a:rPr lang="en-US" altLang="ko-KR" sz="1600" b="1">
                <a:ea typeface="맑은 고딕" charset="-127"/>
              </a:rPr>
              <a:t>bus1 = new </a:t>
            </a:r>
            <a:r>
              <a:rPr lang="ko-KR" altLang="en-US" sz="1600" b="1">
                <a:ea typeface="맑은 고딕" charset="-127"/>
              </a:rPr>
              <a:t>버스</a:t>
            </a:r>
            <a:r>
              <a:rPr lang="en-US" altLang="ko-KR" sz="1600" b="1">
                <a:ea typeface="맑은 고딕" charset="-127"/>
              </a:rPr>
              <a:t>();</a:t>
            </a:r>
          </a:p>
          <a:p>
            <a:pPr eaLnBrk="1" hangingPunct="1"/>
            <a:r>
              <a:rPr lang="en-US" altLang="ko-KR" sz="1600" b="1">
                <a:ea typeface="맑은 고딕" charset="-127"/>
              </a:rPr>
              <a:t>bus1.</a:t>
            </a:r>
            <a:r>
              <a:rPr lang="ko-KR" altLang="en-US" sz="1600" b="1">
                <a:ea typeface="맑은 고딕" charset="-127"/>
              </a:rPr>
              <a:t>달리다</a:t>
            </a:r>
            <a:r>
              <a:rPr lang="en-US" altLang="ko-KR" sz="1600" b="1">
                <a:ea typeface="맑은 고딕" charset="-127"/>
              </a:rPr>
              <a:t>();</a:t>
            </a:r>
          </a:p>
          <a:p>
            <a:pPr eaLnBrk="1" hangingPunct="1"/>
            <a:r>
              <a:rPr lang="en-US" altLang="ko-KR" sz="1600" b="1">
                <a:ea typeface="맑은 고딕" charset="-127"/>
              </a:rPr>
              <a:t>bus1.</a:t>
            </a:r>
            <a:r>
              <a:rPr lang="ko-KR" altLang="en-US" sz="1600" b="1">
                <a:ea typeface="맑은 고딕" charset="-127"/>
              </a:rPr>
              <a:t>뒷문열다</a:t>
            </a:r>
            <a:r>
              <a:rPr lang="en-US" altLang="ko-KR" sz="1600" b="1">
                <a:ea typeface="맑은 고딕" charset="-127"/>
              </a:rPr>
              <a:t>();</a:t>
            </a:r>
          </a:p>
          <a:p>
            <a:pPr eaLnBrk="1" hangingPunct="1"/>
            <a:r>
              <a:rPr lang="en-US" altLang="ko-KR" sz="1600" b="1">
                <a:ea typeface="맑은 고딕" charset="-127"/>
              </a:rPr>
              <a:t>bus1.</a:t>
            </a:r>
            <a:r>
              <a:rPr lang="ko-KR" altLang="en-US" sz="1600" b="1">
                <a:ea typeface="맑은 고딕" charset="-127"/>
              </a:rPr>
              <a:t>안내방송하다</a:t>
            </a:r>
            <a:r>
              <a:rPr lang="en-US" altLang="ko-KR" sz="1600" b="1">
                <a:ea typeface="맑은 고딕" charset="-127"/>
              </a:rPr>
              <a:t>();</a:t>
            </a:r>
          </a:p>
        </p:txBody>
      </p:sp>
      <p:sp>
        <p:nvSpPr>
          <p:cNvPr id="53" name="TextBox 21"/>
          <p:cNvSpPr txBox="1">
            <a:spLocks noChangeArrowheads="1"/>
          </p:cNvSpPr>
          <p:nvPr/>
        </p:nvSpPr>
        <p:spPr bwMode="auto">
          <a:xfrm>
            <a:off x="4778202" y="5307013"/>
            <a:ext cx="449580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/>
            <a:r>
              <a:rPr lang="ko-KR" altLang="en-US" sz="240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자동차의 주인은 자동차의 기본 기능만</a:t>
            </a:r>
            <a:endParaRPr lang="en-US" altLang="ko-KR" sz="2400">
              <a:solidFill>
                <a:srgbClr val="C00000"/>
              </a:solidFill>
              <a:latin typeface="휴먼매직체" charset="0"/>
              <a:ea typeface="휴먼매직체" charset="0"/>
            </a:endParaRPr>
          </a:p>
          <a:p>
            <a:pPr eaLnBrk="1" hangingPunct="1"/>
            <a:r>
              <a:rPr lang="ko-KR" altLang="en-US" sz="240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이용하여 주차하길 바란다</a:t>
            </a:r>
            <a:r>
              <a:rPr lang="en-US" altLang="ko-KR" sz="240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.</a:t>
            </a:r>
            <a:endParaRPr lang="ko-KR" altLang="en-US" sz="2400">
              <a:solidFill>
                <a:srgbClr val="C00000"/>
              </a:solidFill>
              <a:latin typeface="휴먼매직체" charset="0"/>
              <a:ea typeface="휴먼매직체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054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객체지향 기본개념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도서대여점 프로그램의 예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기능이 많아지고 복잡해진다</a:t>
            </a:r>
            <a:endParaRPr kumimoji="1" lang="en-US" altLang="ko-KR" dirty="0"/>
          </a:p>
          <a:p>
            <a:r>
              <a:rPr kumimoji="1" lang="ko-KR" altLang="en-US" dirty="0"/>
              <a:t>현실 세계를 시뮬레이션 할 필요의 대두</a:t>
            </a:r>
            <a:endParaRPr kumimoji="1" lang="en-US" altLang="ko-KR" dirty="0"/>
          </a:p>
          <a:p>
            <a:r>
              <a:rPr kumimoji="1" lang="ko-KR" altLang="en-US" dirty="0"/>
              <a:t>새로운 개발 방법이 필요해짐</a:t>
            </a:r>
          </a:p>
        </p:txBody>
      </p:sp>
      <p:pic>
        <p:nvPicPr>
          <p:cNvPr id="6" name="Picture 51" descr="http://cfile205.uf.daum.net/image/182A23184BD2BADF05B2E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61" r="3961" b="12737"/>
          <a:stretch>
            <a:fillRect/>
          </a:stretch>
        </p:blipFill>
        <p:spPr bwMode="auto">
          <a:xfrm>
            <a:off x="1906588" y="2141538"/>
            <a:ext cx="3751262" cy="2455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텍스트 개체 틀 2"/>
          <p:cNvSpPr txBox="1">
            <a:spLocks/>
          </p:cNvSpPr>
          <p:nvPr/>
        </p:nvSpPr>
        <p:spPr bwMode="auto">
          <a:xfrm>
            <a:off x="5964238" y="2062163"/>
            <a:ext cx="2555875" cy="2627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000" tIns="0"/>
          <a:lstStyle>
            <a:lvl1pPr marL="266700" indent="-2667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361950" indent="-952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628650" indent="-180975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266700" indent="-2667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책</a:t>
            </a:r>
            <a:endParaRPr kumimoji="0" lang="en-US" altLang="ko-KR" sz="22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책장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고객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고객장부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금고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대여장부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en-US" altLang="ko-KR" sz="1600">
                <a:ea typeface="맑은 고딕" charset="-127"/>
              </a:rPr>
              <a:t>…</a:t>
            </a:r>
            <a:endParaRPr kumimoji="0" lang="ko-KR" altLang="en-US" sz="1600">
              <a:ea typeface="맑은 고딕" charset="-127"/>
            </a:endParaRPr>
          </a:p>
        </p:txBody>
      </p:sp>
      <p:sp>
        <p:nvSpPr>
          <p:cNvPr id="8" name="아래쪽 화살표 6"/>
          <p:cNvSpPr/>
          <p:nvPr/>
        </p:nvSpPr>
        <p:spPr bwMode="auto">
          <a:xfrm rot="16200000">
            <a:off x="5357813" y="4978400"/>
            <a:ext cx="546100" cy="463550"/>
          </a:xfrm>
          <a:prstGeom prst="downArrow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13500000" scaled="1"/>
            <a:tileRect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6083300" y="4913313"/>
            <a:ext cx="3636963" cy="647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 sz="2800" b="1" dirty="0">
                <a:solidFill>
                  <a:schemeClr val="tx2"/>
                </a:solidFill>
                <a:latin typeface="휴먼매직체" pitchFamily="18" charset="-127"/>
                <a:ea typeface="휴먼매직체" pitchFamily="18" charset="-127"/>
                <a:sym typeface="Wingdings 2"/>
              </a:rPr>
              <a:t>객체지향 프로그래밍</a:t>
            </a:r>
            <a:endParaRPr lang="en-US" altLang="ko-KR" sz="2800" b="1" dirty="0">
              <a:solidFill>
                <a:schemeClr val="tx2"/>
              </a:solidFill>
              <a:latin typeface="휴먼매직체" pitchFamily="18" charset="-127"/>
              <a:ea typeface="휴먼매직체" pitchFamily="18" charset="-127"/>
              <a:sym typeface="Wingdings 2"/>
            </a:endParaRPr>
          </a:p>
          <a:p>
            <a:pPr>
              <a:defRPr/>
            </a:pPr>
            <a:r>
              <a:rPr lang="en-US" altLang="ko-KR" sz="1400" b="1" dirty="0">
                <a:solidFill>
                  <a:schemeClr val="tx2"/>
                </a:solidFill>
                <a:latin typeface="+mn-ea"/>
                <a:sym typeface="Wingdings 2"/>
              </a:rPr>
              <a:t>(</a:t>
            </a:r>
            <a:r>
              <a:rPr lang="en-US" altLang="ko-KR" sz="1400" b="1" dirty="0" err="1">
                <a:solidFill>
                  <a:schemeClr val="tx2"/>
                </a:solidFill>
                <a:latin typeface="+mn-ea"/>
                <a:sym typeface="Wingdings 2"/>
              </a:rPr>
              <a:t>OOP:Objected</a:t>
            </a:r>
            <a:r>
              <a:rPr lang="en-US" altLang="ko-KR" sz="1400" b="1" dirty="0">
                <a:solidFill>
                  <a:schemeClr val="tx2"/>
                </a:solidFill>
                <a:latin typeface="+mn-ea"/>
                <a:sym typeface="Wingdings 2"/>
              </a:rPr>
              <a:t> Oriented Programming)</a:t>
            </a:r>
            <a:endParaRPr lang="ko-KR" altLang="en-US" sz="1400" b="1" dirty="0">
              <a:solidFill>
                <a:schemeClr val="tx2"/>
              </a:solidFill>
              <a:latin typeface="+mn-ea"/>
            </a:endParaRPr>
          </a:p>
        </p:txBody>
      </p:sp>
      <p:sp>
        <p:nvSpPr>
          <p:cNvPr id="10" name="오른쪽 중괄호[R] 9"/>
          <p:cNvSpPr/>
          <p:nvPr/>
        </p:nvSpPr>
        <p:spPr>
          <a:xfrm>
            <a:off x="7886700" y="2141538"/>
            <a:ext cx="254000" cy="245586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텍스트 상자 10"/>
          <p:cNvSpPr txBox="1"/>
          <p:nvPr/>
        </p:nvSpPr>
        <p:spPr>
          <a:xfrm>
            <a:off x="8319922" y="3237191"/>
            <a:ext cx="2100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>
                <a:solidFill>
                  <a:srgbClr val="7030A0"/>
                </a:solidFill>
              </a:rPr>
              <a:t>현실세계의 객체들</a:t>
            </a:r>
          </a:p>
        </p:txBody>
      </p:sp>
    </p:spTree>
    <p:extLst>
      <p:ext uri="{BB962C8B-B14F-4D97-AF65-F5344CB8AC3E}">
        <p14:creationId xmlns:p14="http://schemas.microsoft.com/office/powerpoint/2010/main" val="3043013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객체 지향 기본 개념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주차장 프로그램의 설계 예시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레퍼런스 타입 클래스에 설계되어 있는 기능만 사용할 수 있다</a:t>
            </a:r>
            <a:r>
              <a:rPr kumimoji="1" lang="en-US" altLang="ko-KR" dirty="0"/>
              <a:t>.</a:t>
            </a:r>
            <a:endParaRPr kumimoji="1" lang="ko-KR" altLang="en-US" dirty="0"/>
          </a:p>
        </p:txBody>
      </p:sp>
      <p:grpSp>
        <p:nvGrpSpPr>
          <p:cNvPr id="27" name="그룹 4"/>
          <p:cNvGrpSpPr>
            <a:grpSpLocks/>
          </p:cNvGrpSpPr>
          <p:nvPr/>
        </p:nvGrpSpPr>
        <p:grpSpPr bwMode="auto">
          <a:xfrm>
            <a:off x="476771" y="2921606"/>
            <a:ext cx="5105766" cy="2635251"/>
            <a:chOff x="3786713" y="915566"/>
            <a:chExt cx="5105767" cy="2635251"/>
          </a:xfrm>
        </p:grpSpPr>
        <p:grpSp>
          <p:nvGrpSpPr>
            <p:cNvPr id="28" name="그룹 10"/>
            <p:cNvGrpSpPr>
              <a:grpSpLocks/>
            </p:cNvGrpSpPr>
            <p:nvPr/>
          </p:nvGrpSpPr>
          <p:grpSpPr bwMode="auto">
            <a:xfrm>
              <a:off x="3786713" y="2437979"/>
              <a:ext cx="1651368" cy="1112838"/>
              <a:chOff x="2538403" y="1347613"/>
              <a:chExt cx="2573658" cy="1565527"/>
            </a:xfrm>
          </p:grpSpPr>
          <p:sp>
            <p:nvSpPr>
              <p:cNvPr id="41" name="직사각형 40"/>
              <p:cNvSpPr/>
              <p:nvPr/>
            </p:nvSpPr>
            <p:spPr>
              <a:xfrm>
                <a:off x="2538406" y="1816001"/>
                <a:ext cx="2573655" cy="1097139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>
                  <a:defRPr/>
                </a:pPr>
                <a:r>
                  <a:rPr lang="ko-KR" altLang="en-US" sz="1200" strike="sngStrike">
                    <a:solidFill>
                      <a:schemeClr val="bg1">
                        <a:lumMod val="65000"/>
                      </a:schemeClr>
                    </a:solidFill>
                    <a:latin typeface="+mn-ea"/>
                  </a:rPr>
                  <a:t>달리다</a:t>
                </a:r>
                <a:r>
                  <a:rPr lang="en-US" altLang="ko-KR" sz="1200" strike="sngStrike">
                    <a:solidFill>
                      <a:schemeClr val="bg1">
                        <a:lumMod val="65000"/>
                      </a:schemeClr>
                    </a:solidFill>
                    <a:latin typeface="+mn-ea"/>
                  </a:rPr>
                  <a:t>():void</a:t>
                </a:r>
              </a:p>
              <a:p>
                <a:pPr>
                  <a:defRPr/>
                </a:pPr>
                <a:r>
                  <a:rPr lang="ko-KR" altLang="en-US" sz="1200" err="1">
                    <a:solidFill>
                      <a:schemeClr val="tx1"/>
                    </a:solidFill>
                    <a:latin typeface="+mn-ea"/>
                  </a:rPr>
                  <a:t>뒷문열다</a:t>
                </a:r>
                <a:r>
                  <a:rPr lang="en-US" altLang="ko-KR" sz="1200">
                    <a:solidFill>
                      <a:schemeClr val="tx1"/>
                    </a:solidFill>
                    <a:latin typeface="+mn-ea"/>
                  </a:rPr>
                  <a:t>():void</a:t>
                </a:r>
              </a:p>
              <a:p>
                <a:pPr>
                  <a:defRPr/>
                </a:pPr>
                <a:r>
                  <a:rPr lang="ko-KR" altLang="en-US" sz="1200" err="1">
                    <a:solidFill>
                      <a:schemeClr val="tx1"/>
                    </a:solidFill>
                    <a:latin typeface="+mn-ea"/>
                  </a:rPr>
                  <a:t>안내방송하다</a:t>
                </a:r>
                <a:r>
                  <a:rPr lang="en-US" altLang="ko-KR" sz="1200">
                    <a:solidFill>
                      <a:schemeClr val="tx1"/>
                    </a:solidFill>
                    <a:latin typeface="+mn-ea"/>
                  </a:rPr>
                  <a:t>():void</a:t>
                </a:r>
                <a:endParaRPr lang="ko-KR" altLang="en-US" sz="1200">
                  <a:solidFill>
                    <a:schemeClr val="tx1"/>
                  </a:solidFill>
                  <a:latin typeface="+mn-ea"/>
                </a:endParaRPr>
              </a:p>
            </p:txBody>
          </p:sp>
          <p:sp>
            <p:nvSpPr>
              <p:cNvPr id="42" name="직사각형 41"/>
              <p:cNvSpPr/>
              <p:nvPr/>
            </p:nvSpPr>
            <p:spPr>
              <a:xfrm>
                <a:off x="2538403" y="1347613"/>
                <a:ext cx="2573655" cy="468988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1400" b="1">
                    <a:solidFill>
                      <a:schemeClr val="tx1"/>
                    </a:solidFill>
                    <a:latin typeface="+mn-ea"/>
                  </a:rPr>
                  <a:t>버스</a:t>
                </a:r>
              </a:p>
            </p:txBody>
          </p:sp>
        </p:grpSp>
        <p:grpSp>
          <p:nvGrpSpPr>
            <p:cNvPr id="29" name="그룹 10"/>
            <p:cNvGrpSpPr>
              <a:grpSpLocks/>
            </p:cNvGrpSpPr>
            <p:nvPr/>
          </p:nvGrpSpPr>
          <p:grpSpPr bwMode="auto">
            <a:xfrm>
              <a:off x="5507930" y="2437979"/>
              <a:ext cx="1547812" cy="1112837"/>
              <a:chOff x="2699792" y="1347614"/>
              <a:chExt cx="2412268" cy="1565526"/>
            </a:xfrm>
          </p:grpSpPr>
          <p:sp>
            <p:nvSpPr>
              <p:cNvPr id="39" name="직사각형 38"/>
              <p:cNvSpPr/>
              <p:nvPr/>
            </p:nvSpPr>
            <p:spPr>
              <a:xfrm>
                <a:off x="2699792" y="1816001"/>
                <a:ext cx="2412268" cy="1097139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>
                  <a:defRPr/>
                </a:pPr>
                <a:r>
                  <a:rPr lang="ko-KR" altLang="en-US" sz="1200" strike="sngStrike">
                    <a:solidFill>
                      <a:schemeClr val="bg1">
                        <a:lumMod val="65000"/>
                      </a:schemeClr>
                    </a:solidFill>
                    <a:latin typeface="+mn-ea"/>
                  </a:rPr>
                  <a:t>달리다</a:t>
                </a:r>
                <a:r>
                  <a:rPr lang="en-US" altLang="ko-KR" sz="1200" strike="sngStrike">
                    <a:solidFill>
                      <a:schemeClr val="bg1">
                        <a:lumMod val="65000"/>
                      </a:schemeClr>
                    </a:solidFill>
                    <a:latin typeface="+mn-ea"/>
                  </a:rPr>
                  <a:t>():void</a:t>
                </a:r>
              </a:p>
              <a:p>
                <a:pPr>
                  <a:defRPr/>
                </a:pPr>
                <a:r>
                  <a:rPr lang="ko-KR" altLang="en-US" sz="1200" err="1">
                    <a:solidFill>
                      <a:schemeClr val="tx1"/>
                    </a:solidFill>
                    <a:latin typeface="+mn-ea"/>
                  </a:rPr>
                  <a:t>지붕을열다</a:t>
                </a:r>
                <a:r>
                  <a:rPr lang="en-US" altLang="ko-KR" sz="1200">
                    <a:solidFill>
                      <a:schemeClr val="tx1"/>
                    </a:solidFill>
                    <a:latin typeface="+mn-ea"/>
                  </a:rPr>
                  <a:t>():void</a:t>
                </a:r>
              </a:p>
            </p:txBody>
          </p:sp>
          <p:sp>
            <p:nvSpPr>
              <p:cNvPr id="40" name="직사각형 39"/>
              <p:cNvSpPr/>
              <p:nvPr/>
            </p:nvSpPr>
            <p:spPr>
              <a:xfrm>
                <a:off x="2699790" y="1347613"/>
                <a:ext cx="2412270" cy="468988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1400" b="1">
                    <a:solidFill>
                      <a:schemeClr val="tx1"/>
                    </a:solidFill>
                    <a:latin typeface="+mn-ea"/>
                  </a:rPr>
                  <a:t>스포츠카</a:t>
                </a:r>
              </a:p>
            </p:txBody>
          </p:sp>
        </p:grpSp>
        <p:grpSp>
          <p:nvGrpSpPr>
            <p:cNvPr id="30" name="그룹 10"/>
            <p:cNvGrpSpPr>
              <a:grpSpLocks/>
            </p:cNvGrpSpPr>
            <p:nvPr/>
          </p:nvGrpSpPr>
          <p:grpSpPr bwMode="auto">
            <a:xfrm>
              <a:off x="7122417" y="2437979"/>
              <a:ext cx="1770063" cy="1112837"/>
              <a:chOff x="2699792" y="1347614"/>
              <a:chExt cx="2412268" cy="1565526"/>
            </a:xfrm>
          </p:grpSpPr>
          <p:sp>
            <p:nvSpPr>
              <p:cNvPr id="37" name="직사각형 36"/>
              <p:cNvSpPr/>
              <p:nvPr/>
            </p:nvSpPr>
            <p:spPr>
              <a:xfrm>
                <a:off x="2699792" y="1816001"/>
                <a:ext cx="2412268" cy="1097139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>
                  <a:defRPr/>
                </a:pPr>
                <a:r>
                  <a:rPr lang="ko-KR" altLang="en-US" sz="1200" strike="sngStrike">
                    <a:solidFill>
                      <a:schemeClr val="bg1">
                        <a:lumMod val="65000"/>
                      </a:schemeClr>
                    </a:solidFill>
                    <a:latin typeface="+mn-ea"/>
                  </a:rPr>
                  <a:t>달리다</a:t>
                </a:r>
                <a:r>
                  <a:rPr lang="en-US" altLang="ko-KR" sz="1200" strike="sngStrike">
                    <a:solidFill>
                      <a:schemeClr val="bg1">
                        <a:lumMod val="65000"/>
                      </a:schemeClr>
                    </a:solidFill>
                    <a:latin typeface="+mn-ea"/>
                  </a:rPr>
                  <a:t>(): void</a:t>
                </a:r>
              </a:p>
              <a:p>
                <a:pPr>
                  <a:defRPr/>
                </a:pPr>
                <a:r>
                  <a:rPr lang="ko-KR" altLang="en-US" sz="1200" err="1">
                    <a:solidFill>
                      <a:schemeClr val="tx1"/>
                    </a:solidFill>
                    <a:latin typeface="+mn-ea"/>
                  </a:rPr>
                  <a:t>기계삽사용하다</a:t>
                </a:r>
                <a:r>
                  <a:rPr lang="en-US" altLang="ko-KR" sz="1200">
                    <a:solidFill>
                      <a:schemeClr val="tx1"/>
                    </a:solidFill>
                    <a:latin typeface="+mn-ea"/>
                  </a:rPr>
                  <a:t>():void</a:t>
                </a:r>
                <a:endParaRPr lang="ko-KR" altLang="en-US" sz="1200">
                  <a:solidFill>
                    <a:schemeClr val="tx1"/>
                  </a:solidFill>
                  <a:latin typeface="+mn-ea"/>
                </a:endParaRPr>
              </a:p>
            </p:txBody>
          </p:sp>
          <p:sp>
            <p:nvSpPr>
              <p:cNvPr id="38" name="직사각형 37"/>
              <p:cNvSpPr/>
              <p:nvPr/>
            </p:nvSpPr>
            <p:spPr>
              <a:xfrm>
                <a:off x="2699793" y="1347613"/>
                <a:ext cx="2412267" cy="468988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1400" b="1">
                    <a:solidFill>
                      <a:schemeClr val="tx1"/>
                    </a:solidFill>
                    <a:latin typeface="+mn-ea"/>
                  </a:rPr>
                  <a:t>포크레인</a:t>
                </a:r>
              </a:p>
            </p:txBody>
          </p:sp>
        </p:grpSp>
        <p:grpSp>
          <p:nvGrpSpPr>
            <p:cNvPr id="31" name="그룹 10"/>
            <p:cNvGrpSpPr>
              <a:grpSpLocks/>
            </p:cNvGrpSpPr>
            <p:nvPr/>
          </p:nvGrpSpPr>
          <p:grpSpPr bwMode="auto">
            <a:xfrm>
              <a:off x="5560317" y="915566"/>
              <a:ext cx="1366838" cy="1112838"/>
              <a:chOff x="2699792" y="1347614"/>
              <a:chExt cx="2412268" cy="1565526"/>
            </a:xfrm>
          </p:grpSpPr>
          <p:sp>
            <p:nvSpPr>
              <p:cNvPr id="35" name="직사각형 34"/>
              <p:cNvSpPr/>
              <p:nvPr/>
            </p:nvSpPr>
            <p:spPr>
              <a:xfrm>
                <a:off x="2699792" y="1816602"/>
                <a:ext cx="2412266" cy="1096537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/>
              <a:lstStyle/>
              <a:p>
                <a:pPr>
                  <a:defRPr/>
                </a:pPr>
                <a:r>
                  <a:rPr lang="ko-KR" altLang="en-US" sz="1400">
                    <a:solidFill>
                      <a:schemeClr val="tx1"/>
                    </a:solidFill>
                    <a:latin typeface="+mn-ea"/>
                  </a:rPr>
                  <a:t>달리다</a:t>
                </a:r>
                <a:r>
                  <a:rPr lang="en-US" altLang="ko-KR" sz="1400">
                    <a:solidFill>
                      <a:schemeClr val="tx1"/>
                    </a:solidFill>
                    <a:latin typeface="+mn-ea"/>
                  </a:rPr>
                  <a:t>() :void</a:t>
                </a:r>
                <a:endParaRPr lang="ko-KR" altLang="en-US" sz="1400">
                  <a:solidFill>
                    <a:schemeClr val="tx1"/>
                  </a:solidFill>
                  <a:latin typeface="+mn-ea"/>
                </a:endParaRPr>
              </a:p>
            </p:txBody>
          </p:sp>
          <p:sp>
            <p:nvSpPr>
              <p:cNvPr id="36" name="직사각형 35"/>
              <p:cNvSpPr/>
              <p:nvPr/>
            </p:nvSpPr>
            <p:spPr>
              <a:xfrm>
                <a:off x="2699792" y="1347614"/>
                <a:ext cx="2412266" cy="468988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ko-KR" altLang="en-US" sz="1600" b="1">
                    <a:solidFill>
                      <a:schemeClr val="tx1"/>
                    </a:solidFill>
                    <a:latin typeface="+mn-ea"/>
                  </a:rPr>
                  <a:t>자동차</a:t>
                </a:r>
              </a:p>
            </p:txBody>
          </p:sp>
        </p:grpSp>
        <p:cxnSp>
          <p:nvCxnSpPr>
            <p:cNvPr id="32" name="직선 화살표 연결선 31"/>
            <p:cNvCxnSpPr/>
            <p:nvPr/>
          </p:nvCxnSpPr>
          <p:spPr>
            <a:xfrm flipV="1">
              <a:off x="4663379" y="2028403"/>
              <a:ext cx="1581150" cy="409575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화살표 연결선 32"/>
            <p:cNvCxnSpPr/>
            <p:nvPr/>
          </p:nvCxnSpPr>
          <p:spPr>
            <a:xfrm flipH="1" flipV="1">
              <a:off x="6244529" y="2028403"/>
              <a:ext cx="1763713" cy="409575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화살표 연결선 33"/>
            <p:cNvCxnSpPr/>
            <p:nvPr/>
          </p:nvCxnSpPr>
          <p:spPr>
            <a:xfrm flipH="1" flipV="1">
              <a:off x="6244529" y="2028403"/>
              <a:ext cx="38100" cy="409575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모서리가 둥근 직사각형 53"/>
          <p:cNvSpPr/>
          <p:nvPr/>
        </p:nvSpPr>
        <p:spPr>
          <a:xfrm>
            <a:off x="8785488" y="2893075"/>
            <a:ext cx="2592387" cy="1270000"/>
          </a:xfrm>
          <a:prstGeom prst="roundRect">
            <a:avLst>
              <a:gd name="adj" fmla="val 3878"/>
            </a:avLst>
          </a:prstGeom>
          <a:solidFill>
            <a:schemeClr val="bg1"/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600" b="1">
                <a:ea typeface="맑은 고딕" charset="-127"/>
              </a:rPr>
              <a:t>버스 </a:t>
            </a:r>
            <a:r>
              <a:rPr lang="en-US" altLang="ko-KR" sz="1600" b="1">
                <a:ea typeface="맑은 고딕" charset="-127"/>
              </a:rPr>
              <a:t>bus1 = new </a:t>
            </a:r>
            <a:r>
              <a:rPr lang="ko-KR" altLang="en-US" sz="1600" b="1">
                <a:ea typeface="맑은 고딕" charset="-127"/>
              </a:rPr>
              <a:t>버스</a:t>
            </a:r>
            <a:r>
              <a:rPr lang="en-US" altLang="ko-KR" sz="1600" b="1">
                <a:ea typeface="맑은 고딕" charset="-127"/>
              </a:rPr>
              <a:t>();</a:t>
            </a:r>
          </a:p>
          <a:p>
            <a:pPr eaLnBrk="1" hangingPunct="1"/>
            <a:r>
              <a:rPr lang="en-US" altLang="ko-KR" sz="1600" b="1">
                <a:ea typeface="맑은 고딕" charset="-127"/>
              </a:rPr>
              <a:t>bus1.</a:t>
            </a:r>
            <a:r>
              <a:rPr lang="ko-KR" altLang="en-US" sz="1600" b="1">
                <a:ea typeface="맑은 고딕" charset="-127"/>
              </a:rPr>
              <a:t>달리다</a:t>
            </a:r>
            <a:r>
              <a:rPr lang="en-US" altLang="ko-KR" sz="1600" b="1">
                <a:ea typeface="맑은 고딕" charset="-127"/>
              </a:rPr>
              <a:t>();</a:t>
            </a:r>
          </a:p>
          <a:p>
            <a:pPr eaLnBrk="1" hangingPunct="1"/>
            <a:r>
              <a:rPr lang="en-US" altLang="ko-KR" sz="1600" b="1">
                <a:ea typeface="맑은 고딕" charset="-127"/>
              </a:rPr>
              <a:t>bus1.</a:t>
            </a:r>
            <a:r>
              <a:rPr lang="ko-KR" altLang="en-US" sz="1600" b="1">
                <a:ea typeface="맑은 고딕" charset="-127"/>
              </a:rPr>
              <a:t>뒷문열다</a:t>
            </a:r>
            <a:r>
              <a:rPr lang="en-US" altLang="ko-KR" sz="1600" b="1">
                <a:ea typeface="맑은 고딕" charset="-127"/>
              </a:rPr>
              <a:t>();</a:t>
            </a:r>
          </a:p>
          <a:p>
            <a:pPr eaLnBrk="1" hangingPunct="1"/>
            <a:r>
              <a:rPr lang="en-US" altLang="ko-KR" sz="1600" b="1">
                <a:ea typeface="맑은 고딕" charset="-127"/>
              </a:rPr>
              <a:t>bus1.</a:t>
            </a:r>
            <a:r>
              <a:rPr lang="ko-KR" altLang="en-US" sz="1600" b="1">
                <a:ea typeface="맑은 고딕" charset="-127"/>
              </a:rPr>
              <a:t>안내방송하다</a:t>
            </a:r>
            <a:r>
              <a:rPr lang="en-US" altLang="ko-KR" sz="1600" b="1">
                <a:ea typeface="맑은 고딕" charset="-127"/>
              </a:rPr>
              <a:t>();</a:t>
            </a:r>
          </a:p>
        </p:txBody>
      </p:sp>
      <p:sp>
        <p:nvSpPr>
          <p:cNvPr id="55" name="모서리가 둥근 직사각형 54"/>
          <p:cNvSpPr/>
          <p:nvPr/>
        </p:nvSpPr>
        <p:spPr>
          <a:xfrm>
            <a:off x="8788663" y="4429775"/>
            <a:ext cx="3024187" cy="1271587"/>
          </a:xfrm>
          <a:prstGeom prst="roundRect">
            <a:avLst>
              <a:gd name="adj" fmla="val 3878"/>
            </a:avLst>
          </a:prstGeom>
          <a:solidFill>
            <a:schemeClr val="bg1"/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600" b="1" dirty="0">
                <a:ea typeface="맑은 고딕" charset="-127"/>
              </a:rPr>
              <a:t>자동차 </a:t>
            </a:r>
            <a:r>
              <a:rPr lang="en-US" altLang="ko-KR" sz="1600" b="1" dirty="0">
                <a:ea typeface="맑은 고딕" charset="-127"/>
              </a:rPr>
              <a:t>bus2 = new </a:t>
            </a:r>
            <a:r>
              <a:rPr lang="ko-KR" altLang="en-US" sz="1600" b="1" dirty="0">
                <a:ea typeface="맑은 고딕" charset="-127"/>
              </a:rPr>
              <a:t>버스</a:t>
            </a:r>
            <a:r>
              <a:rPr lang="en-US" altLang="ko-KR" sz="1600" b="1" dirty="0">
                <a:ea typeface="맑은 고딕" charset="-127"/>
              </a:rPr>
              <a:t>();</a:t>
            </a:r>
          </a:p>
          <a:p>
            <a:pPr eaLnBrk="1" hangingPunct="1"/>
            <a:r>
              <a:rPr lang="en-US" altLang="ko-KR" sz="1600" b="1" dirty="0">
                <a:ea typeface="맑은 고딕" charset="-127"/>
              </a:rPr>
              <a:t>bus2.</a:t>
            </a:r>
            <a:r>
              <a:rPr lang="ko-KR" altLang="en-US" sz="1600" b="1" dirty="0">
                <a:ea typeface="맑은 고딕" charset="-127"/>
              </a:rPr>
              <a:t>달리다</a:t>
            </a:r>
            <a:r>
              <a:rPr lang="en-US" altLang="ko-KR" sz="1600" b="1" dirty="0">
                <a:ea typeface="맑은 고딕" charset="-127"/>
              </a:rPr>
              <a:t>();</a:t>
            </a:r>
          </a:p>
          <a:p>
            <a:pPr eaLnBrk="1" hangingPunct="1"/>
            <a:r>
              <a:rPr lang="en-US" altLang="ko-KR" sz="1600" b="1" dirty="0">
                <a:solidFill>
                  <a:srgbClr val="C00000"/>
                </a:solidFill>
                <a:ea typeface="맑은 고딕" charset="-127"/>
              </a:rPr>
              <a:t>bus2.</a:t>
            </a:r>
            <a:r>
              <a:rPr lang="ko-KR" altLang="en-US" sz="1600" b="1" dirty="0" err="1">
                <a:solidFill>
                  <a:srgbClr val="C00000"/>
                </a:solidFill>
                <a:ea typeface="맑은 고딕" charset="-127"/>
              </a:rPr>
              <a:t>뒷문열다</a:t>
            </a:r>
            <a:r>
              <a:rPr lang="en-US" altLang="ko-KR" sz="1600" b="1" dirty="0">
                <a:solidFill>
                  <a:srgbClr val="C00000"/>
                </a:solidFill>
                <a:ea typeface="맑은 고딕" charset="-127"/>
              </a:rPr>
              <a:t>();  (X)</a:t>
            </a:r>
          </a:p>
          <a:p>
            <a:pPr eaLnBrk="1" hangingPunct="1"/>
            <a:r>
              <a:rPr lang="en-US" altLang="ko-KR" sz="1600" b="1" dirty="0">
                <a:solidFill>
                  <a:srgbClr val="C00000"/>
                </a:solidFill>
                <a:ea typeface="맑은 고딕" charset="-127"/>
              </a:rPr>
              <a:t>bus2.</a:t>
            </a:r>
            <a:r>
              <a:rPr lang="ko-KR" altLang="en-US" sz="1600" b="1" dirty="0" err="1">
                <a:solidFill>
                  <a:srgbClr val="C00000"/>
                </a:solidFill>
                <a:ea typeface="맑은 고딕" charset="-127"/>
              </a:rPr>
              <a:t>안내방송하다</a:t>
            </a:r>
            <a:r>
              <a:rPr lang="en-US" altLang="ko-KR" sz="1600" b="1" dirty="0">
                <a:solidFill>
                  <a:srgbClr val="C00000"/>
                </a:solidFill>
                <a:ea typeface="맑은 고딕" charset="-127"/>
              </a:rPr>
              <a:t>();  (X)</a:t>
            </a:r>
          </a:p>
        </p:txBody>
      </p:sp>
      <p:sp>
        <p:nvSpPr>
          <p:cNvPr id="56" name="TextBox 23"/>
          <p:cNvSpPr txBox="1">
            <a:spLocks noChangeArrowheads="1"/>
          </p:cNvSpPr>
          <p:nvPr/>
        </p:nvSpPr>
        <p:spPr bwMode="auto">
          <a:xfrm>
            <a:off x="721612" y="5763231"/>
            <a:ext cx="605005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/>
            <a:r>
              <a:rPr lang="ko-KR" altLang="en-US" sz="2400" dirty="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설계도에 구현된 부분이외의 기능은 사용할 수 없다</a:t>
            </a:r>
            <a:r>
              <a:rPr lang="en-US" altLang="ko-KR" sz="2400" dirty="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.</a:t>
            </a:r>
            <a:endParaRPr lang="ko-KR" altLang="en-US" sz="2400" dirty="0">
              <a:solidFill>
                <a:srgbClr val="C00000"/>
              </a:solidFill>
              <a:latin typeface="휴먼매직체" charset="0"/>
              <a:ea typeface="휴먼매직체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9A10EC-7AF4-4FD7-9BAC-11D0C63212CC}"/>
              </a:ext>
            </a:extLst>
          </p:cNvPr>
          <p:cNvSpPr txBox="1"/>
          <p:nvPr/>
        </p:nvSpPr>
        <p:spPr>
          <a:xfrm>
            <a:off x="5757772" y="4422681"/>
            <a:ext cx="29306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자동차와 그 조상 </a:t>
            </a:r>
            <a:r>
              <a:rPr lang="ko-KR" altLang="en-US" dirty="0"/>
              <a:t>설계도에</a:t>
            </a:r>
            <a:br>
              <a:rPr lang="en-US" altLang="ko-KR" dirty="0"/>
            </a:br>
            <a:r>
              <a:rPr lang="ko-KR" altLang="en-US" dirty="0"/>
              <a:t>있는 기능만 사용 가능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0120629-B381-4138-9BFE-9CEB0D318DAB}"/>
              </a:ext>
            </a:extLst>
          </p:cNvPr>
          <p:cNvSpPr txBox="1"/>
          <p:nvPr/>
        </p:nvSpPr>
        <p:spPr>
          <a:xfrm>
            <a:off x="5757772" y="2960072"/>
            <a:ext cx="26997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버스와 그 조상 설계도에</a:t>
            </a:r>
            <a:br>
              <a:rPr lang="en-US" altLang="ko-KR" dirty="0"/>
            </a:br>
            <a:r>
              <a:rPr lang="ko-KR" altLang="en-US" dirty="0"/>
              <a:t>있는 기능만 사용 가능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잉크 6">
                <a:extLst>
                  <a:ext uri="{FF2B5EF4-FFF2-40B4-BE49-F238E27FC236}">
                    <a16:creationId xmlns:a16="http://schemas.microsoft.com/office/drawing/2014/main" id="{7B2D1FFB-E052-43DA-9FF2-9CFD1C8813E9}"/>
                  </a:ext>
                </a:extLst>
              </p14:cNvPr>
              <p14:cNvContentPartPr/>
              <p14:nvPr/>
            </p14:nvContentPartPr>
            <p14:xfrm>
              <a:off x="8423203" y="3101673"/>
              <a:ext cx="363600" cy="343440"/>
            </p14:xfrm>
          </p:contentPart>
        </mc:Choice>
        <mc:Fallback xmlns="">
          <p:pic>
            <p:nvPicPr>
              <p:cNvPr id="7" name="잉크 6">
                <a:extLst>
                  <a:ext uri="{FF2B5EF4-FFF2-40B4-BE49-F238E27FC236}">
                    <a16:creationId xmlns:a16="http://schemas.microsoft.com/office/drawing/2014/main" id="{7B2D1FFB-E052-43DA-9FF2-9CFD1C8813E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14203" y="3092673"/>
                <a:ext cx="381240" cy="36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잉크 9">
                <a:extLst>
                  <a:ext uri="{FF2B5EF4-FFF2-40B4-BE49-F238E27FC236}">
                    <a16:creationId xmlns:a16="http://schemas.microsoft.com/office/drawing/2014/main" id="{AC2A23E0-CBD7-4A5E-B288-DA5A7D3A0FBF}"/>
                  </a:ext>
                </a:extLst>
              </p14:cNvPr>
              <p14:cNvContentPartPr/>
              <p14:nvPr/>
            </p14:nvContentPartPr>
            <p14:xfrm>
              <a:off x="8592763" y="4435113"/>
              <a:ext cx="259200" cy="433800"/>
            </p14:xfrm>
          </p:contentPart>
        </mc:Choice>
        <mc:Fallback xmlns="">
          <p:pic>
            <p:nvPicPr>
              <p:cNvPr id="10" name="잉크 9">
                <a:extLst>
                  <a:ext uri="{FF2B5EF4-FFF2-40B4-BE49-F238E27FC236}">
                    <a16:creationId xmlns:a16="http://schemas.microsoft.com/office/drawing/2014/main" id="{AC2A23E0-CBD7-4A5E-B288-DA5A7D3A0FB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583763" y="4426113"/>
                <a:ext cx="276840" cy="451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368318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ko-KR" altLang="en-US" dirty="0"/>
              <a:t>객체 지향 기본 개념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주차장 프로그램의 설계 예시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42718" y="1700880"/>
            <a:ext cx="8596668" cy="3880773"/>
          </a:xfrm>
        </p:spPr>
        <p:txBody>
          <a:bodyPr/>
          <a:lstStyle/>
          <a:p>
            <a:r>
              <a:rPr kumimoji="1" lang="ko-KR" altLang="en-US" dirty="0"/>
              <a:t>스포츠카는 자동차가 가지고 있는 본래의 </a:t>
            </a:r>
            <a:r>
              <a:rPr kumimoji="1" lang="en-US" altLang="ko-KR" dirty="0"/>
              <a:t>"</a:t>
            </a:r>
            <a:r>
              <a:rPr kumimoji="1" lang="ko-KR" altLang="en-US" dirty="0"/>
              <a:t>달리다</a:t>
            </a:r>
            <a:r>
              <a:rPr kumimoji="1" lang="en-US" altLang="ko-KR" dirty="0"/>
              <a:t>" </a:t>
            </a:r>
            <a:r>
              <a:rPr kumimoji="1" lang="ko-KR" altLang="en-US" dirty="0"/>
              <a:t>기능을</a:t>
            </a:r>
            <a:br>
              <a:rPr kumimoji="1" lang="en-US" altLang="ko-KR" dirty="0"/>
            </a:br>
            <a:r>
              <a:rPr kumimoji="1" lang="ko-KR" altLang="en-US" dirty="0"/>
              <a:t>자신만의 구동방식으로 바꾸고자 합니다</a:t>
            </a:r>
            <a:r>
              <a:rPr kumimoji="1" lang="en-US" altLang="ko-KR" dirty="0"/>
              <a:t>. </a:t>
            </a:r>
          </a:p>
          <a:p>
            <a:pPr lvl="1"/>
            <a:r>
              <a:rPr kumimoji="1" lang="ko-KR" altLang="en-US" dirty="0"/>
              <a:t>부모의 기능과 완전히 같은 모양으로 내용을 다시 선언</a:t>
            </a:r>
            <a:br>
              <a:rPr kumimoji="1" lang="en-US" altLang="ko-KR" dirty="0"/>
            </a:br>
            <a:r>
              <a:rPr kumimoji="1" lang="en-US" altLang="ko-KR" dirty="0"/>
              <a:t>-&gt; </a:t>
            </a:r>
            <a:r>
              <a:rPr kumimoji="1" lang="ko-KR" altLang="en-US" dirty="0"/>
              <a:t>메서드 </a:t>
            </a:r>
            <a:r>
              <a:rPr kumimoji="1" lang="ko-KR" altLang="en-US" dirty="0" err="1"/>
              <a:t>오버라이드</a:t>
            </a:r>
            <a:endParaRPr kumimoji="1" lang="ko-KR" altLang="en-US" dirty="0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677334" y="4769775"/>
            <a:ext cx="3311525" cy="1271587"/>
          </a:xfrm>
          <a:prstGeom prst="roundRect">
            <a:avLst>
              <a:gd name="adj" fmla="val 3878"/>
            </a:avLst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600" b="1" dirty="0">
                <a:ea typeface="맑은 고딕" charset="-127"/>
              </a:rPr>
              <a:t>자동차 </a:t>
            </a:r>
            <a:r>
              <a:rPr lang="en-US" altLang="ko-KR" sz="1600" b="1" dirty="0" err="1">
                <a:ea typeface="맑은 고딕" charset="-127"/>
              </a:rPr>
              <a:t>spoCar</a:t>
            </a:r>
            <a:r>
              <a:rPr lang="en-US" altLang="ko-KR" sz="1600" b="1" dirty="0">
                <a:ea typeface="맑은 고딕" charset="-127"/>
              </a:rPr>
              <a:t> = new </a:t>
            </a:r>
            <a:r>
              <a:rPr lang="ko-KR" altLang="en-US" sz="1600" b="1" dirty="0">
                <a:ea typeface="맑은 고딕" charset="-127"/>
              </a:rPr>
              <a:t>스포츠카</a:t>
            </a:r>
            <a:r>
              <a:rPr lang="en-US" altLang="ko-KR" sz="1600" b="1" dirty="0">
                <a:ea typeface="맑은 고딕" charset="-127"/>
              </a:rPr>
              <a:t>();</a:t>
            </a:r>
          </a:p>
          <a:p>
            <a:pPr eaLnBrk="1" hangingPunct="1"/>
            <a:r>
              <a:rPr lang="en-US" altLang="ko-KR" sz="1600" b="1" dirty="0" err="1">
                <a:ea typeface="맑은 고딕" charset="-127"/>
              </a:rPr>
              <a:t>spoCar</a:t>
            </a:r>
            <a:r>
              <a:rPr lang="en-US" altLang="ko-KR" sz="1600" b="1" dirty="0">
                <a:ea typeface="맑은 고딕" charset="-127"/>
              </a:rPr>
              <a:t>.</a:t>
            </a:r>
            <a:r>
              <a:rPr lang="ko-KR" altLang="en-US" sz="1600" b="1" dirty="0">
                <a:solidFill>
                  <a:srgbClr val="C00000"/>
                </a:solidFill>
                <a:ea typeface="맑은 고딕" charset="-127"/>
              </a:rPr>
              <a:t>달리다</a:t>
            </a:r>
            <a:r>
              <a:rPr lang="en-US" altLang="ko-KR" sz="1600" b="1" dirty="0">
                <a:solidFill>
                  <a:srgbClr val="C00000"/>
                </a:solidFill>
                <a:ea typeface="맑은 고딕" charset="-127"/>
              </a:rPr>
              <a:t>(); </a:t>
            </a:r>
            <a:r>
              <a:rPr lang="en-US" altLang="ko-KR" sz="1600" b="1" dirty="0">
                <a:solidFill>
                  <a:srgbClr val="C00000"/>
                </a:solidFill>
                <a:ea typeface="맑은 고딕" charset="-127"/>
                <a:sym typeface="Wingdings" charset="2"/>
              </a:rPr>
              <a:t></a:t>
            </a:r>
            <a:r>
              <a:rPr lang="ko-KR" altLang="en-US" sz="1600" b="1" dirty="0">
                <a:solidFill>
                  <a:srgbClr val="C00000"/>
                </a:solidFill>
                <a:ea typeface="맑은 고딕" charset="-127"/>
                <a:sym typeface="Wingdings" charset="2"/>
              </a:rPr>
              <a:t>후륜구동</a:t>
            </a:r>
            <a:endParaRPr lang="en-US" altLang="ko-KR" sz="1600" b="1" dirty="0">
              <a:solidFill>
                <a:srgbClr val="C00000"/>
              </a:solidFill>
              <a:ea typeface="맑은 고딕" charset="-127"/>
            </a:endParaRPr>
          </a:p>
          <a:p>
            <a:pPr eaLnBrk="1" hangingPunct="1"/>
            <a:r>
              <a:rPr lang="en-US" altLang="ko-KR" sz="1600" b="1" dirty="0" err="1">
                <a:solidFill>
                  <a:srgbClr val="C00000"/>
                </a:solidFill>
                <a:ea typeface="맑은 고딕" charset="-127"/>
              </a:rPr>
              <a:t>spoCar</a:t>
            </a:r>
            <a:r>
              <a:rPr lang="en-US" altLang="ko-KR" sz="1600" b="1" dirty="0">
                <a:solidFill>
                  <a:srgbClr val="C00000"/>
                </a:solidFill>
                <a:ea typeface="맑은 고딕" charset="-127"/>
              </a:rPr>
              <a:t>.</a:t>
            </a:r>
            <a:r>
              <a:rPr lang="ko-KR" altLang="en-US" sz="1600" b="1" strike="sngStrike" dirty="0" err="1">
                <a:solidFill>
                  <a:srgbClr val="C00000"/>
                </a:solidFill>
                <a:ea typeface="맑은 고딕" charset="-127"/>
              </a:rPr>
              <a:t>뒷문열다</a:t>
            </a:r>
            <a:r>
              <a:rPr lang="en-US" altLang="ko-KR" sz="1600" b="1" strike="sngStrike" dirty="0">
                <a:solidFill>
                  <a:srgbClr val="C00000"/>
                </a:solidFill>
                <a:ea typeface="맑은 고딕" charset="-127"/>
              </a:rPr>
              <a:t>();</a:t>
            </a:r>
            <a:r>
              <a:rPr lang="en-US" altLang="ko-KR" sz="1600" b="1" dirty="0">
                <a:solidFill>
                  <a:srgbClr val="C00000"/>
                </a:solidFill>
                <a:ea typeface="맑은 고딕" charset="-127"/>
              </a:rPr>
              <a:t>  (X)</a:t>
            </a:r>
          </a:p>
          <a:p>
            <a:pPr eaLnBrk="1" hangingPunct="1"/>
            <a:r>
              <a:rPr lang="en-US" altLang="ko-KR" sz="1600" b="1" dirty="0" err="1">
                <a:solidFill>
                  <a:srgbClr val="C00000"/>
                </a:solidFill>
                <a:ea typeface="맑은 고딕" charset="-127"/>
              </a:rPr>
              <a:t>spoCar</a:t>
            </a:r>
            <a:r>
              <a:rPr lang="en-US" altLang="ko-KR" sz="1600" b="1" dirty="0">
                <a:solidFill>
                  <a:srgbClr val="C00000"/>
                </a:solidFill>
                <a:ea typeface="맑은 고딕" charset="-127"/>
              </a:rPr>
              <a:t>.</a:t>
            </a:r>
            <a:r>
              <a:rPr lang="ko-KR" altLang="en-US" sz="1600" b="1" strike="sngStrike" dirty="0" err="1">
                <a:solidFill>
                  <a:srgbClr val="C00000"/>
                </a:solidFill>
                <a:ea typeface="맑은 고딕" charset="-127"/>
              </a:rPr>
              <a:t>안내방송하다</a:t>
            </a:r>
            <a:r>
              <a:rPr lang="en-US" altLang="ko-KR" sz="1600" b="1" strike="sngStrike" dirty="0">
                <a:solidFill>
                  <a:srgbClr val="C00000"/>
                </a:solidFill>
                <a:ea typeface="맑은 고딕" charset="-127"/>
              </a:rPr>
              <a:t>();</a:t>
            </a:r>
            <a:r>
              <a:rPr lang="en-US" altLang="ko-KR" sz="1600" b="1" dirty="0">
                <a:solidFill>
                  <a:srgbClr val="C00000"/>
                </a:solidFill>
                <a:ea typeface="맑은 고딕" charset="-127"/>
              </a:rPr>
              <a:t>  (X)</a:t>
            </a:r>
          </a:p>
        </p:txBody>
      </p:sp>
      <p:sp>
        <p:nvSpPr>
          <p:cNvPr id="24" name="모서리가 둥근 직사각형 23"/>
          <p:cNvSpPr/>
          <p:nvPr/>
        </p:nvSpPr>
        <p:spPr>
          <a:xfrm>
            <a:off x="677334" y="3258475"/>
            <a:ext cx="3311525" cy="1270000"/>
          </a:xfrm>
          <a:prstGeom prst="roundRect">
            <a:avLst>
              <a:gd name="adj" fmla="val 3878"/>
            </a:avLst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1600" b="1" dirty="0">
                <a:ea typeface="맑은 고딕" charset="-127"/>
              </a:rPr>
              <a:t>자동차 </a:t>
            </a:r>
            <a:r>
              <a:rPr lang="en-US" altLang="ko-KR" sz="1600" b="1" dirty="0">
                <a:ea typeface="맑은 고딕" charset="-127"/>
              </a:rPr>
              <a:t>bus = new </a:t>
            </a:r>
            <a:r>
              <a:rPr lang="ko-KR" altLang="en-US" sz="1600" b="1" dirty="0">
                <a:ea typeface="맑은 고딕" charset="-127"/>
              </a:rPr>
              <a:t>버스</a:t>
            </a:r>
            <a:r>
              <a:rPr lang="en-US" altLang="ko-KR" sz="1600" b="1" dirty="0">
                <a:ea typeface="맑은 고딕" charset="-127"/>
              </a:rPr>
              <a:t>();</a:t>
            </a:r>
          </a:p>
          <a:p>
            <a:pPr eaLnBrk="1" hangingPunct="1"/>
            <a:r>
              <a:rPr lang="en-US" altLang="ko-KR" sz="1600" b="1" dirty="0">
                <a:ea typeface="맑은 고딕" charset="-127"/>
              </a:rPr>
              <a:t>bus.</a:t>
            </a:r>
            <a:r>
              <a:rPr lang="ko-KR" altLang="en-US" sz="1600" b="1" dirty="0">
                <a:ea typeface="맑은 고딕" charset="-127"/>
              </a:rPr>
              <a:t>달리다</a:t>
            </a:r>
            <a:r>
              <a:rPr lang="en-US" altLang="ko-KR" sz="1600" b="1" dirty="0">
                <a:ea typeface="맑은 고딕" charset="-127"/>
              </a:rPr>
              <a:t>();</a:t>
            </a:r>
          </a:p>
          <a:p>
            <a:pPr eaLnBrk="1" hangingPunct="1"/>
            <a:r>
              <a:rPr lang="en-US" altLang="ko-KR" sz="1600" b="1" dirty="0">
                <a:solidFill>
                  <a:srgbClr val="C00000"/>
                </a:solidFill>
                <a:ea typeface="맑은 고딕" charset="-127"/>
              </a:rPr>
              <a:t>bus.</a:t>
            </a:r>
            <a:r>
              <a:rPr lang="ko-KR" altLang="en-US" sz="1600" b="1" strike="sngStrike" dirty="0" err="1">
                <a:solidFill>
                  <a:srgbClr val="C00000"/>
                </a:solidFill>
                <a:ea typeface="맑은 고딕" charset="-127"/>
              </a:rPr>
              <a:t>뒷문열다</a:t>
            </a:r>
            <a:r>
              <a:rPr lang="en-US" altLang="ko-KR" sz="1600" b="1" strike="sngStrike" dirty="0">
                <a:solidFill>
                  <a:srgbClr val="C00000"/>
                </a:solidFill>
                <a:ea typeface="맑은 고딕" charset="-127"/>
              </a:rPr>
              <a:t>()</a:t>
            </a:r>
            <a:r>
              <a:rPr lang="en-US" altLang="ko-KR" sz="1600" b="1" dirty="0">
                <a:solidFill>
                  <a:srgbClr val="C00000"/>
                </a:solidFill>
                <a:ea typeface="맑은 고딕" charset="-127"/>
              </a:rPr>
              <a:t>;  (X)</a:t>
            </a:r>
          </a:p>
          <a:p>
            <a:pPr eaLnBrk="1" hangingPunct="1"/>
            <a:r>
              <a:rPr lang="en-US" altLang="ko-KR" sz="1600" b="1" dirty="0">
                <a:solidFill>
                  <a:srgbClr val="C00000"/>
                </a:solidFill>
                <a:ea typeface="맑은 고딕" charset="-127"/>
              </a:rPr>
              <a:t>bus.</a:t>
            </a:r>
            <a:r>
              <a:rPr lang="ko-KR" altLang="en-US" sz="1600" b="1" strike="sngStrike" dirty="0" err="1">
                <a:solidFill>
                  <a:srgbClr val="C00000"/>
                </a:solidFill>
                <a:ea typeface="맑은 고딕" charset="-127"/>
              </a:rPr>
              <a:t>안내방송하다</a:t>
            </a:r>
            <a:r>
              <a:rPr lang="en-US" altLang="ko-KR" sz="1600" b="1" strike="sngStrike" dirty="0">
                <a:solidFill>
                  <a:srgbClr val="C00000"/>
                </a:solidFill>
                <a:ea typeface="맑은 고딕" charset="-127"/>
              </a:rPr>
              <a:t>();</a:t>
            </a:r>
            <a:r>
              <a:rPr lang="en-US" altLang="ko-KR" sz="1600" b="1" dirty="0">
                <a:solidFill>
                  <a:srgbClr val="C00000"/>
                </a:solidFill>
                <a:ea typeface="맑은 고딕" charset="-127"/>
              </a:rPr>
              <a:t>  (X)</a:t>
            </a:r>
          </a:p>
        </p:txBody>
      </p:sp>
      <p:grpSp>
        <p:nvGrpSpPr>
          <p:cNvPr id="25" name="그룹 10"/>
          <p:cNvGrpSpPr>
            <a:grpSpLocks/>
          </p:cNvGrpSpPr>
          <p:nvPr/>
        </p:nvGrpSpPr>
        <p:grpSpPr bwMode="auto">
          <a:xfrm>
            <a:off x="5928722" y="3698876"/>
            <a:ext cx="1773964" cy="1112838"/>
            <a:chOff x="2699792" y="1347614"/>
            <a:chExt cx="2412268" cy="1565526"/>
          </a:xfrm>
          <a:solidFill>
            <a:schemeClr val="bg1"/>
          </a:solidFill>
        </p:grpSpPr>
        <p:sp>
          <p:nvSpPr>
            <p:cNvPr id="26" name="직사각형 25"/>
            <p:cNvSpPr/>
            <p:nvPr/>
          </p:nvSpPr>
          <p:spPr>
            <a:xfrm>
              <a:off x="2699792" y="1816001"/>
              <a:ext cx="2412268" cy="1097139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달리다</a:t>
              </a:r>
              <a:r>
                <a:rPr lang="en-US" altLang="ko-KR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():void</a:t>
              </a:r>
            </a:p>
            <a:p>
              <a:pPr>
                <a:defRPr/>
              </a:pPr>
              <a:r>
                <a:rPr lang="ko-KR" altLang="en-US" sz="1200" err="1">
                  <a:solidFill>
                    <a:schemeClr val="tx1"/>
                  </a:solidFill>
                  <a:latin typeface="+mn-ea"/>
                </a:rPr>
                <a:t>뒷문열다</a:t>
              </a:r>
              <a:r>
                <a:rPr lang="en-US" altLang="ko-KR" sz="1200">
                  <a:solidFill>
                    <a:schemeClr val="tx1"/>
                  </a:solidFill>
                  <a:latin typeface="+mn-ea"/>
                </a:rPr>
                <a:t>():void</a:t>
              </a:r>
            </a:p>
            <a:p>
              <a:pPr>
                <a:defRPr/>
              </a:pPr>
              <a:r>
                <a:rPr lang="ko-KR" altLang="en-US" sz="1200" err="1">
                  <a:solidFill>
                    <a:schemeClr val="tx1"/>
                  </a:solidFill>
                  <a:latin typeface="+mn-ea"/>
                </a:rPr>
                <a:t>안내방송하다</a:t>
              </a:r>
              <a:r>
                <a:rPr lang="en-US" altLang="ko-KR" sz="1200">
                  <a:solidFill>
                    <a:schemeClr val="tx1"/>
                  </a:solidFill>
                  <a:latin typeface="+mn-ea"/>
                </a:rPr>
                <a:t>():void</a:t>
              </a:r>
              <a:endParaRPr lang="ko-KR" altLang="en-US" sz="12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43" name="직사각형 42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>
                  <a:solidFill>
                    <a:schemeClr val="tx1"/>
                  </a:solidFill>
                  <a:latin typeface="+mn-ea"/>
                </a:rPr>
                <a:t>버스</a:t>
              </a:r>
            </a:p>
          </p:txBody>
        </p:sp>
      </p:grpSp>
      <p:grpSp>
        <p:nvGrpSpPr>
          <p:cNvPr id="44" name="그룹 10"/>
          <p:cNvGrpSpPr>
            <a:grpSpLocks/>
          </p:cNvGrpSpPr>
          <p:nvPr/>
        </p:nvGrpSpPr>
        <p:grpSpPr bwMode="auto">
          <a:xfrm>
            <a:off x="7772536" y="3698876"/>
            <a:ext cx="1547813" cy="1112838"/>
            <a:chOff x="2699792" y="1347614"/>
            <a:chExt cx="2412268" cy="1565526"/>
          </a:xfrm>
          <a:solidFill>
            <a:schemeClr val="bg1"/>
          </a:solidFill>
        </p:grpSpPr>
        <p:sp>
          <p:nvSpPr>
            <p:cNvPr id="45" name="직사각형 44"/>
            <p:cNvSpPr/>
            <p:nvPr/>
          </p:nvSpPr>
          <p:spPr>
            <a:xfrm>
              <a:off x="2699792" y="1816602"/>
              <a:ext cx="2412268" cy="109653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600" b="1">
                  <a:solidFill>
                    <a:srgbClr val="C00000"/>
                  </a:solidFill>
                  <a:latin typeface="+mn-ea"/>
                </a:rPr>
                <a:t>달리다</a:t>
              </a:r>
              <a:r>
                <a:rPr lang="en-US" altLang="ko-KR" sz="1600" b="1">
                  <a:solidFill>
                    <a:srgbClr val="C00000"/>
                  </a:solidFill>
                  <a:latin typeface="+mn-ea"/>
                </a:rPr>
                <a:t>():void</a:t>
              </a:r>
            </a:p>
            <a:p>
              <a:pPr>
                <a:defRPr/>
              </a:pPr>
              <a:r>
                <a:rPr lang="ko-KR" altLang="en-US" sz="1200" err="1">
                  <a:solidFill>
                    <a:schemeClr val="tx1"/>
                  </a:solidFill>
                  <a:latin typeface="+mn-ea"/>
                </a:rPr>
                <a:t>지붕을열다</a:t>
              </a:r>
              <a:r>
                <a:rPr lang="en-US" altLang="ko-KR" sz="1200">
                  <a:solidFill>
                    <a:schemeClr val="tx1"/>
                  </a:solidFill>
                  <a:latin typeface="+mn-ea"/>
                </a:rPr>
                <a:t>():void</a:t>
              </a:r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>
                  <a:solidFill>
                    <a:schemeClr val="tx1"/>
                  </a:solidFill>
                  <a:latin typeface="+mn-ea"/>
                </a:rPr>
                <a:t>스포츠카</a:t>
              </a:r>
            </a:p>
          </p:txBody>
        </p:sp>
      </p:grpSp>
      <p:grpSp>
        <p:nvGrpSpPr>
          <p:cNvPr id="47" name="그룹 10"/>
          <p:cNvGrpSpPr>
            <a:grpSpLocks/>
          </p:cNvGrpSpPr>
          <p:nvPr/>
        </p:nvGrpSpPr>
        <p:grpSpPr bwMode="auto">
          <a:xfrm>
            <a:off x="9387024" y="3698876"/>
            <a:ext cx="1770062" cy="1112838"/>
            <a:chOff x="2699792" y="1347614"/>
            <a:chExt cx="2412268" cy="1565526"/>
          </a:xfrm>
          <a:solidFill>
            <a:schemeClr val="bg1"/>
          </a:solidFill>
        </p:grpSpPr>
        <p:sp>
          <p:nvSpPr>
            <p:cNvPr id="48" name="직사각형 47"/>
            <p:cNvSpPr/>
            <p:nvPr/>
          </p:nvSpPr>
          <p:spPr>
            <a:xfrm>
              <a:off x="2699792" y="1816001"/>
              <a:ext cx="2412268" cy="1097139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달리다</a:t>
              </a:r>
              <a:r>
                <a:rPr lang="en-US" altLang="ko-KR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(): void</a:t>
              </a:r>
            </a:p>
            <a:p>
              <a:pPr>
                <a:defRPr/>
              </a:pPr>
              <a:r>
                <a:rPr lang="ko-KR" altLang="en-US" sz="1200" err="1">
                  <a:solidFill>
                    <a:schemeClr val="tx1"/>
                  </a:solidFill>
                  <a:latin typeface="+mn-ea"/>
                </a:rPr>
                <a:t>기계삽사용하다</a:t>
              </a:r>
              <a:r>
                <a:rPr lang="en-US" altLang="ko-KR" sz="1200">
                  <a:solidFill>
                    <a:schemeClr val="tx1"/>
                  </a:solidFill>
                  <a:latin typeface="+mn-ea"/>
                </a:rPr>
                <a:t>():void</a:t>
              </a:r>
              <a:endParaRPr lang="ko-KR" altLang="en-US" sz="12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49" name="직사각형 48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>
                  <a:solidFill>
                    <a:schemeClr val="tx1"/>
                  </a:solidFill>
                  <a:latin typeface="+mn-ea"/>
                </a:rPr>
                <a:t>포크레인</a:t>
              </a:r>
            </a:p>
          </p:txBody>
        </p:sp>
      </p:grpSp>
      <p:grpSp>
        <p:nvGrpSpPr>
          <p:cNvPr id="50" name="그룹 10"/>
          <p:cNvGrpSpPr>
            <a:grpSpLocks/>
          </p:cNvGrpSpPr>
          <p:nvPr/>
        </p:nvGrpSpPr>
        <p:grpSpPr bwMode="auto">
          <a:xfrm>
            <a:off x="7824924" y="2176464"/>
            <a:ext cx="1366837" cy="1112837"/>
            <a:chOff x="2699792" y="1347614"/>
            <a:chExt cx="2412268" cy="1565526"/>
          </a:xfrm>
          <a:solidFill>
            <a:schemeClr val="bg1"/>
          </a:solidFill>
        </p:grpSpPr>
        <p:sp>
          <p:nvSpPr>
            <p:cNvPr id="51" name="직사각형 50"/>
            <p:cNvSpPr/>
            <p:nvPr/>
          </p:nvSpPr>
          <p:spPr>
            <a:xfrm>
              <a:off x="2699792" y="1816602"/>
              <a:ext cx="2412268" cy="109653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400">
                  <a:solidFill>
                    <a:schemeClr val="tx1"/>
                  </a:solidFill>
                  <a:latin typeface="+mn-ea"/>
                </a:rPr>
                <a:t>달리다</a:t>
              </a:r>
              <a:r>
                <a:rPr lang="en-US" altLang="ko-KR" sz="1400">
                  <a:solidFill>
                    <a:schemeClr val="tx1"/>
                  </a:solidFill>
                  <a:latin typeface="+mn-ea"/>
                </a:rPr>
                <a:t>() :void</a:t>
              </a:r>
              <a:endParaRPr lang="ko-KR" altLang="en-US" sz="14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600" b="1">
                  <a:solidFill>
                    <a:schemeClr val="tx1"/>
                  </a:solidFill>
                  <a:latin typeface="+mn-ea"/>
                </a:rPr>
                <a:t>자동차</a:t>
              </a:r>
            </a:p>
          </p:txBody>
        </p:sp>
      </p:grpSp>
      <p:cxnSp>
        <p:nvCxnSpPr>
          <p:cNvPr id="53" name="직선 화살표 연결선 52"/>
          <p:cNvCxnSpPr/>
          <p:nvPr/>
        </p:nvCxnSpPr>
        <p:spPr>
          <a:xfrm flipV="1">
            <a:off x="6927986" y="3289301"/>
            <a:ext cx="1581150" cy="40957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/>
          <p:cNvCxnSpPr/>
          <p:nvPr/>
        </p:nvCxnSpPr>
        <p:spPr>
          <a:xfrm flipH="1" flipV="1">
            <a:off x="8509136" y="3289301"/>
            <a:ext cx="1763713" cy="40957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/>
          <p:nvPr/>
        </p:nvCxnSpPr>
        <p:spPr>
          <a:xfrm flipH="1" flipV="1">
            <a:off x="8509136" y="3289301"/>
            <a:ext cx="38100" cy="40957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/>
          <p:cNvCxnSpPr/>
          <p:nvPr/>
        </p:nvCxnSpPr>
        <p:spPr>
          <a:xfrm flipH="1" flipV="1">
            <a:off x="9129849" y="4270376"/>
            <a:ext cx="522287" cy="10810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7"/>
          <p:cNvSpPr txBox="1"/>
          <p:nvPr/>
        </p:nvSpPr>
        <p:spPr>
          <a:xfrm>
            <a:off x="9607686" y="5186364"/>
            <a:ext cx="1116013" cy="338137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pPr>
              <a:defRPr/>
            </a:pPr>
            <a:r>
              <a:rPr lang="ko-KR" altLang="en-US" sz="1600" b="1" err="1">
                <a:latin typeface="+mn-ea"/>
                <a:ea typeface="+mn-ea"/>
              </a:rPr>
              <a:t>후륜구동</a:t>
            </a:r>
            <a:endParaRPr lang="ko-KR" altLang="en-US" sz="1600" b="1">
              <a:latin typeface="+mn-ea"/>
              <a:ea typeface="+mn-ea"/>
            </a:endParaRPr>
          </a:p>
        </p:txBody>
      </p:sp>
      <p:cxnSp>
        <p:nvCxnSpPr>
          <p:cNvPr id="61" name="직선 화살표 연결선 60"/>
          <p:cNvCxnSpPr/>
          <p:nvPr/>
        </p:nvCxnSpPr>
        <p:spPr>
          <a:xfrm flipH="1">
            <a:off x="9040949" y="2343151"/>
            <a:ext cx="711200" cy="37306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59"/>
          <p:cNvSpPr txBox="1"/>
          <p:nvPr/>
        </p:nvSpPr>
        <p:spPr>
          <a:xfrm>
            <a:off x="9680711" y="2160589"/>
            <a:ext cx="1116013" cy="339725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pPr>
              <a:defRPr/>
            </a:pPr>
            <a:r>
              <a:rPr lang="ko-KR" altLang="en-US" sz="1600" b="1" dirty="0">
                <a:latin typeface="+mn-ea"/>
                <a:ea typeface="+mn-ea"/>
              </a:rPr>
              <a:t>전륜구동</a:t>
            </a:r>
          </a:p>
        </p:txBody>
      </p:sp>
      <p:sp>
        <p:nvSpPr>
          <p:cNvPr id="63" name="TextBox 60"/>
          <p:cNvSpPr txBox="1">
            <a:spLocks noChangeArrowheads="1"/>
          </p:cNvSpPr>
          <p:nvPr/>
        </p:nvSpPr>
        <p:spPr bwMode="auto">
          <a:xfrm>
            <a:off x="4744105" y="5119988"/>
            <a:ext cx="541526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/>
            <a:r>
              <a:rPr lang="ko-KR" altLang="en-US" sz="2400" dirty="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메소드 오버라이드</a:t>
            </a:r>
            <a:r>
              <a:rPr lang="en-US" altLang="ko-KR" sz="2400" dirty="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(Override: </a:t>
            </a:r>
            <a:r>
              <a:rPr lang="ko-KR" altLang="en-US" sz="2400" dirty="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덮어쓰다</a:t>
            </a:r>
            <a:r>
              <a:rPr lang="en-US" altLang="ko-KR" sz="2400" dirty="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)</a:t>
            </a:r>
            <a:endParaRPr lang="ko-KR" altLang="en-US" sz="2400" dirty="0">
              <a:solidFill>
                <a:srgbClr val="C00000"/>
              </a:solidFill>
              <a:latin typeface="휴먼매직체" charset="0"/>
              <a:ea typeface="휴먼매직체" charset="0"/>
            </a:endParaRPr>
          </a:p>
        </p:txBody>
      </p:sp>
      <p:sp>
        <p:nvSpPr>
          <p:cNvPr id="4" name="텍스트 상자 3"/>
          <p:cNvSpPr txBox="1"/>
          <p:nvPr/>
        </p:nvSpPr>
        <p:spPr>
          <a:xfrm>
            <a:off x="4742306" y="5463443"/>
            <a:ext cx="483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b="1" dirty="0">
                <a:solidFill>
                  <a:srgbClr val="7030A0"/>
                </a:solidFill>
              </a:rPr>
              <a:t>&lt;-</a:t>
            </a:r>
            <a:r>
              <a:rPr kumimoji="1" lang="ko-KR" altLang="en-US" b="1" dirty="0">
                <a:solidFill>
                  <a:srgbClr val="7030A0"/>
                </a:solidFill>
              </a:rPr>
              <a:t> 오버로드</a:t>
            </a:r>
            <a:r>
              <a:rPr kumimoji="1" lang="en-US" altLang="ko-KR" b="1" dirty="0">
                <a:solidFill>
                  <a:srgbClr val="7030A0"/>
                </a:solidFill>
              </a:rPr>
              <a:t>(Overload) </a:t>
            </a:r>
            <a:r>
              <a:rPr kumimoji="1" lang="ko-KR" altLang="en-US" b="1" dirty="0">
                <a:solidFill>
                  <a:srgbClr val="7030A0"/>
                </a:solidFill>
              </a:rPr>
              <a:t>와 자주 혼동되니 주의</a:t>
            </a:r>
          </a:p>
        </p:txBody>
      </p:sp>
    </p:spTree>
    <p:extLst>
      <p:ext uri="{BB962C8B-B14F-4D97-AF65-F5344CB8AC3E}">
        <p14:creationId xmlns:p14="http://schemas.microsoft.com/office/powerpoint/2010/main" val="2826504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객체 지향 기본 개념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주차장 프로그램의 설계 예시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kumimoji="1" lang="ko-KR" altLang="en-US" dirty="0"/>
              <a:t>주차 공간의 확보</a:t>
            </a:r>
          </a:p>
        </p:txBody>
      </p:sp>
      <p:sp>
        <p:nvSpPr>
          <p:cNvPr id="4" name="모서리가 둥근 직사각형 3"/>
          <p:cNvSpPr/>
          <p:nvPr/>
        </p:nvSpPr>
        <p:spPr>
          <a:xfrm>
            <a:off x="677334" y="3841087"/>
            <a:ext cx="3563938" cy="1165225"/>
          </a:xfrm>
          <a:prstGeom prst="roundRect">
            <a:avLst>
              <a:gd name="adj" fmla="val 3878"/>
            </a:avLst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/>
          <a:p>
            <a:pPr>
              <a:defRPr/>
            </a:pPr>
            <a:r>
              <a:rPr lang="ko-KR" altLang="en-US" sz="1600" b="1" dirty="0">
                <a:solidFill>
                  <a:schemeClr val="tx1"/>
                </a:solidFill>
                <a:latin typeface="+mj-ea"/>
                <a:ea typeface="+mj-ea"/>
              </a:rPr>
              <a:t>자동차</a:t>
            </a:r>
            <a:r>
              <a:rPr lang="en-US" altLang="ko-KR" sz="1600" b="1" dirty="0">
                <a:solidFill>
                  <a:schemeClr val="tx1"/>
                </a:solidFill>
                <a:latin typeface="+mj-ea"/>
                <a:ea typeface="+mj-ea"/>
              </a:rPr>
              <a:t>[] </a:t>
            </a:r>
            <a:r>
              <a:rPr lang="en-US" altLang="ko-KR" sz="1600" b="1" dirty="0" err="1">
                <a:solidFill>
                  <a:schemeClr val="tx1"/>
                </a:solidFill>
                <a:latin typeface="+mj-ea"/>
                <a:ea typeface="+mj-ea"/>
              </a:rPr>
              <a:t>carArray</a:t>
            </a:r>
            <a:r>
              <a:rPr lang="en-US" altLang="ko-KR" sz="1600" b="1" dirty="0">
                <a:solidFill>
                  <a:schemeClr val="tx1"/>
                </a:solidFill>
                <a:latin typeface="+mj-ea"/>
                <a:ea typeface="+mj-ea"/>
              </a:rPr>
              <a:t> = new </a:t>
            </a:r>
            <a:r>
              <a:rPr lang="ko-KR" altLang="en-US" sz="1600" b="1" dirty="0">
                <a:solidFill>
                  <a:schemeClr val="tx1"/>
                </a:solidFill>
                <a:latin typeface="+mj-ea"/>
                <a:ea typeface="+mj-ea"/>
              </a:rPr>
              <a:t>자동차</a:t>
            </a:r>
            <a:r>
              <a:rPr lang="en-US" altLang="ko-KR" sz="1600" b="1" dirty="0">
                <a:solidFill>
                  <a:schemeClr val="tx1"/>
                </a:solidFill>
                <a:latin typeface="+mj-ea"/>
                <a:ea typeface="+mj-ea"/>
              </a:rPr>
              <a:t>[15]</a:t>
            </a:r>
          </a:p>
          <a:p>
            <a:pPr>
              <a:defRPr/>
            </a:pPr>
            <a:r>
              <a:rPr lang="en-US" altLang="ko-KR" sz="1600" b="1" dirty="0" err="1">
                <a:solidFill>
                  <a:schemeClr val="tx1"/>
                </a:solidFill>
                <a:latin typeface="+mj-ea"/>
                <a:ea typeface="+mj-ea"/>
              </a:rPr>
              <a:t>carArray</a:t>
            </a:r>
            <a:r>
              <a:rPr lang="en-US" altLang="ko-KR" sz="1600" b="1" dirty="0">
                <a:solidFill>
                  <a:schemeClr val="tx1"/>
                </a:solidFill>
                <a:latin typeface="+mj-ea"/>
                <a:ea typeface="+mj-ea"/>
              </a:rPr>
              <a:t>[0] = bus1;</a:t>
            </a:r>
          </a:p>
          <a:p>
            <a:pPr>
              <a:defRPr/>
            </a:pPr>
            <a:r>
              <a:rPr lang="en-US" altLang="ko-KR" sz="1600" b="1" dirty="0" err="1">
                <a:solidFill>
                  <a:schemeClr val="tx1"/>
                </a:solidFill>
                <a:latin typeface="+mj-ea"/>
                <a:ea typeface="+mj-ea"/>
              </a:rPr>
              <a:t>carArray</a:t>
            </a:r>
            <a:r>
              <a:rPr lang="en-US" altLang="ko-KR" sz="1600" b="1" dirty="0">
                <a:solidFill>
                  <a:schemeClr val="tx1"/>
                </a:solidFill>
                <a:latin typeface="+mj-ea"/>
                <a:ea typeface="+mj-ea"/>
              </a:rPr>
              <a:t>[1] = spo1;</a:t>
            </a:r>
          </a:p>
          <a:p>
            <a:pPr>
              <a:defRPr/>
            </a:pPr>
            <a:r>
              <a:rPr lang="en-US" altLang="ko-KR" sz="1600" b="1" dirty="0" err="1">
                <a:solidFill>
                  <a:schemeClr val="tx1"/>
                </a:solidFill>
                <a:latin typeface="+mj-ea"/>
                <a:ea typeface="+mj-ea"/>
              </a:rPr>
              <a:t>carArray</a:t>
            </a:r>
            <a:r>
              <a:rPr lang="en-US" altLang="ko-KR" sz="1600" b="1" dirty="0">
                <a:solidFill>
                  <a:schemeClr val="tx1"/>
                </a:solidFill>
                <a:latin typeface="+mj-ea"/>
                <a:ea typeface="+mj-ea"/>
              </a:rPr>
              <a:t>[2] = fork1;</a:t>
            </a:r>
          </a:p>
        </p:txBody>
      </p:sp>
      <p:sp>
        <p:nvSpPr>
          <p:cNvPr id="5" name="모서리가 둥근 직사각형 4"/>
          <p:cNvSpPr/>
          <p:nvPr/>
        </p:nvSpPr>
        <p:spPr>
          <a:xfrm>
            <a:off x="677334" y="2810800"/>
            <a:ext cx="3311525" cy="863600"/>
          </a:xfrm>
          <a:prstGeom prst="roundRect">
            <a:avLst>
              <a:gd name="adj" fmla="val 3878"/>
            </a:avLst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/>
            <a:r>
              <a:rPr lang="ko-KR" altLang="en-US" sz="1600" b="1" dirty="0">
                <a:ea typeface="맑은 고딕" charset="-127"/>
              </a:rPr>
              <a:t>자동차 </a:t>
            </a:r>
            <a:r>
              <a:rPr lang="en-US" altLang="ko-KR" sz="1600" b="1" dirty="0">
                <a:ea typeface="맑은 고딕" charset="-127"/>
              </a:rPr>
              <a:t>bus1= new </a:t>
            </a:r>
            <a:r>
              <a:rPr lang="ko-KR" altLang="en-US" sz="1600" b="1" dirty="0">
                <a:ea typeface="맑은 고딕" charset="-127"/>
              </a:rPr>
              <a:t>버스</a:t>
            </a:r>
            <a:r>
              <a:rPr lang="en-US" altLang="ko-KR" sz="1600" b="1" dirty="0">
                <a:ea typeface="맑은 고딕" charset="-127"/>
              </a:rPr>
              <a:t>();</a:t>
            </a:r>
          </a:p>
          <a:p>
            <a:pPr eaLnBrk="1" hangingPunct="1"/>
            <a:r>
              <a:rPr lang="ko-KR" altLang="en-US" sz="1600" b="1" dirty="0">
                <a:ea typeface="맑은 고딕" charset="-127"/>
              </a:rPr>
              <a:t>자동차 </a:t>
            </a:r>
            <a:r>
              <a:rPr lang="en-US" altLang="ko-KR" sz="1600" b="1" dirty="0">
                <a:ea typeface="맑은 고딕" charset="-127"/>
              </a:rPr>
              <a:t>spo1= new </a:t>
            </a:r>
            <a:r>
              <a:rPr lang="ko-KR" altLang="en-US" sz="1600" b="1" dirty="0">
                <a:ea typeface="맑은 고딕" charset="-127"/>
              </a:rPr>
              <a:t>스포츠카</a:t>
            </a:r>
            <a:r>
              <a:rPr lang="en-US" altLang="ko-KR" sz="1600" b="1" dirty="0">
                <a:ea typeface="맑은 고딕" charset="-127"/>
              </a:rPr>
              <a:t>();</a:t>
            </a:r>
          </a:p>
          <a:p>
            <a:pPr eaLnBrk="1" hangingPunct="1"/>
            <a:r>
              <a:rPr lang="ko-KR" altLang="en-US" sz="1600" b="1" dirty="0">
                <a:ea typeface="맑은 고딕" charset="-127"/>
              </a:rPr>
              <a:t>자동차 </a:t>
            </a:r>
            <a:r>
              <a:rPr lang="en-US" altLang="ko-KR" sz="1600" b="1" dirty="0">
                <a:ea typeface="맑은 고딕" charset="-127"/>
              </a:rPr>
              <a:t>pocl1= new </a:t>
            </a:r>
            <a:r>
              <a:rPr lang="ko-KR" altLang="en-US" sz="1600" b="1" dirty="0">
                <a:ea typeface="맑은 고딕" charset="-127"/>
              </a:rPr>
              <a:t>포크레인</a:t>
            </a:r>
            <a:r>
              <a:rPr lang="en-US" altLang="ko-KR" sz="1600" b="1" dirty="0">
                <a:ea typeface="맑은 고딕" charset="-127"/>
              </a:rPr>
              <a:t>();</a:t>
            </a:r>
            <a:r>
              <a:rPr lang="ko-KR" altLang="en-US" sz="1600" b="1" dirty="0">
                <a:ea typeface="맑은 고딕" charset="-127"/>
              </a:rPr>
              <a:t> </a:t>
            </a:r>
            <a:endParaRPr lang="en-US" altLang="ko-KR" sz="1600" b="1" dirty="0">
              <a:ea typeface="맑은 고딕" charset="-127"/>
            </a:endParaRPr>
          </a:p>
        </p:txBody>
      </p:sp>
      <p:grpSp>
        <p:nvGrpSpPr>
          <p:cNvPr id="6" name="그룹 10"/>
          <p:cNvGrpSpPr>
            <a:grpSpLocks/>
          </p:cNvGrpSpPr>
          <p:nvPr/>
        </p:nvGrpSpPr>
        <p:grpSpPr bwMode="auto">
          <a:xfrm>
            <a:off x="6292427" y="5135562"/>
            <a:ext cx="1767839" cy="1112838"/>
            <a:chOff x="2699792" y="1347614"/>
            <a:chExt cx="2412268" cy="1565526"/>
          </a:xfrm>
          <a:solidFill>
            <a:schemeClr val="bg1"/>
          </a:solidFill>
        </p:grpSpPr>
        <p:sp>
          <p:nvSpPr>
            <p:cNvPr id="7" name="직사각형 6"/>
            <p:cNvSpPr/>
            <p:nvPr/>
          </p:nvSpPr>
          <p:spPr>
            <a:xfrm>
              <a:off x="2699792" y="1816001"/>
              <a:ext cx="2412268" cy="1097139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달리다</a:t>
              </a:r>
              <a:r>
                <a:rPr lang="en-US" altLang="ko-KR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():void</a:t>
              </a:r>
            </a:p>
            <a:p>
              <a:pPr>
                <a:defRPr/>
              </a:pPr>
              <a:r>
                <a:rPr lang="ko-KR" altLang="en-US" sz="1200" err="1">
                  <a:solidFill>
                    <a:schemeClr val="tx1"/>
                  </a:solidFill>
                  <a:latin typeface="+mn-ea"/>
                </a:rPr>
                <a:t>뒷문열다</a:t>
              </a:r>
              <a:r>
                <a:rPr lang="en-US" altLang="ko-KR" sz="1200">
                  <a:solidFill>
                    <a:schemeClr val="tx1"/>
                  </a:solidFill>
                  <a:latin typeface="+mn-ea"/>
                </a:rPr>
                <a:t>():void</a:t>
              </a:r>
            </a:p>
            <a:p>
              <a:pPr>
                <a:defRPr/>
              </a:pPr>
              <a:r>
                <a:rPr lang="ko-KR" altLang="en-US" sz="1200" err="1">
                  <a:solidFill>
                    <a:schemeClr val="tx1"/>
                  </a:solidFill>
                  <a:latin typeface="+mn-ea"/>
                </a:rPr>
                <a:t>안내방송하다</a:t>
              </a:r>
              <a:r>
                <a:rPr lang="en-US" altLang="ko-KR" sz="1200">
                  <a:solidFill>
                    <a:schemeClr val="tx1"/>
                  </a:solidFill>
                  <a:latin typeface="+mn-ea"/>
                </a:rPr>
                <a:t>():void</a:t>
              </a:r>
              <a:endParaRPr lang="ko-KR" altLang="en-US" sz="12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>
                  <a:solidFill>
                    <a:schemeClr val="tx1"/>
                  </a:solidFill>
                  <a:latin typeface="+mn-ea"/>
                </a:rPr>
                <a:t>버스</a:t>
              </a:r>
            </a:p>
          </p:txBody>
        </p:sp>
      </p:grpSp>
      <p:grpSp>
        <p:nvGrpSpPr>
          <p:cNvPr id="9" name="그룹 10"/>
          <p:cNvGrpSpPr>
            <a:grpSpLocks/>
          </p:cNvGrpSpPr>
          <p:nvPr/>
        </p:nvGrpSpPr>
        <p:grpSpPr bwMode="auto">
          <a:xfrm>
            <a:off x="8130116" y="5135562"/>
            <a:ext cx="1547813" cy="1112838"/>
            <a:chOff x="2699792" y="1347614"/>
            <a:chExt cx="2412268" cy="1565526"/>
          </a:xfrm>
          <a:solidFill>
            <a:schemeClr val="bg1"/>
          </a:solidFill>
        </p:grpSpPr>
        <p:sp>
          <p:nvSpPr>
            <p:cNvPr id="10" name="직사각형 9"/>
            <p:cNvSpPr/>
            <p:nvPr/>
          </p:nvSpPr>
          <p:spPr>
            <a:xfrm>
              <a:off x="2699792" y="1816001"/>
              <a:ext cx="2412268" cy="1097139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달리다</a:t>
              </a:r>
              <a:r>
                <a:rPr lang="en-US" altLang="ko-KR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():void</a:t>
              </a:r>
            </a:p>
            <a:p>
              <a:pPr>
                <a:defRPr/>
              </a:pPr>
              <a:r>
                <a:rPr lang="ko-KR" altLang="en-US" sz="1200" err="1">
                  <a:solidFill>
                    <a:schemeClr val="tx1"/>
                  </a:solidFill>
                  <a:latin typeface="+mn-ea"/>
                </a:rPr>
                <a:t>지붕을열다</a:t>
              </a:r>
              <a:r>
                <a:rPr lang="en-US" altLang="ko-KR" sz="1200">
                  <a:solidFill>
                    <a:schemeClr val="tx1"/>
                  </a:solidFill>
                  <a:latin typeface="+mn-ea"/>
                </a:rPr>
                <a:t>():void</a:t>
              </a: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>
                  <a:solidFill>
                    <a:schemeClr val="tx1"/>
                  </a:solidFill>
                  <a:latin typeface="+mn-ea"/>
                </a:rPr>
                <a:t>스포츠카</a:t>
              </a:r>
            </a:p>
          </p:txBody>
        </p:sp>
      </p:grpSp>
      <p:grpSp>
        <p:nvGrpSpPr>
          <p:cNvPr id="12" name="그룹 10"/>
          <p:cNvGrpSpPr>
            <a:grpSpLocks/>
          </p:cNvGrpSpPr>
          <p:nvPr/>
        </p:nvGrpSpPr>
        <p:grpSpPr bwMode="auto">
          <a:xfrm>
            <a:off x="9744604" y="5135562"/>
            <a:ext cx="1770062" cy="1112838"/>
            <a:chOff x="2699792" y="1347614"/>
            <a:chExt cx="2412268" cy="1565526"/>
          </a:xfrm>
          <a:solidFill>
            <a:schemeClr val="bg1"/>
          </a:solidFill>
        </p:grpSpPr>
        <p:sp>
          <p:nvSpPr>
            <p:cNvPr id="13" name="직사각형 12"/>
            <p:cNvSpPr/>
            <p:nvPr/>
          </p:nvSpPr>
          <p:spPr>
            <a:xfrm>
              <a:off x="2699792" y="1816001"/>
              <a:ext cx="2412268" cy="1097139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달리다</a:t>
              </a:r>
              <a:r>
                <a:rPr lang="en-US" altLang="ko-KR" sz="1200" strike="sngStrike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(): void</a:t>
              </a:r>
            </a:p>
            <a:p>
              <a:pPr>
                <a:defRPr/>
              </a:pPr>
              <a:r>
                <a:rPr lang="ko-KR" altLang="en-US" sz="1200" err="1">
                  <a:solidFill>
                    <a:schemeClr val="tx1"/>
                  </a:solidFill>
                  <a:latin typeface="+mn-ea"/>
                </a:rPr>
                <a:t>기계삽사용하다</a:t>
              </a:r>
              <a:r>
                <a:rPr lang="en-US" altLang="ko-KR" sz="1200">
                  <a:solidFill>
                    <a:schemeClr val="tx1"/>
                  </a:solidFill>
                  <a:latin typeface="+mn-ea"/>
                </a:rPr>
                <a:t>():void</a:t>
              </a:r>
              <a:endParaRPr lang="ko-KR" altLang="en-US" sz="12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400" b="1">
                  <a:solidFill>
                    <a:schemeClr val="tx1"/>
                  </a:solidFill>
                  <a:latin typeface="+mn-ea"/>
                </a:rPr>
                <a:t>포크레인</a:t>
              </a:r>
            </a:p>
          </p:txBody>
        </p:sp>
      </p:grpSp>
      <p:grpSp>
        <p:nvGrpSpPr>
          <p:cNvPr id="15" name="그룹 10"/>
          <p:cNvGrpSpPr>
            <a:grpSpLocks/>
          </p:cNvGrpSpPr>
          <p:nvPr/>
        </p:nvGrpSpPr>
        <p:grpSpPr bwMode="auto">
          <a:xfrm>
            <a:off x="8182504" y="3613150"/>
            <a:ext cx="1366837" cy="1112837"/>
            <a:chOff x="2699792" y="1347614"/>
            <a:chExt cx="2412268" cy="1565526"/>
          </a:xfrm>
          <a:solidFill>
            <a:schemeClr val="bg1"/>
          </a:solidFill>
        </p:grpSpPr>
        <p:sp>
          <p:nvSpPr>
            <p:cNvPr id="16" name="직사각형 15"/>
            <p:cNvSpPr/>
            <p:nvPr/>
          </p:nvSpPr>
          <p:spPr>
            <a:xfrm>
              <a:off x="2699792" y="1816602"/>
              <a:ext cx="2412268" cy="109653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defRPr/>
              </a:pPr>
              <a:r>
                <a:rPr lang="ko-KR" altLang="en-US" sz="1400">
                  <a:solidFill>
                    <a:schemeClr val="tx1"/>
                  </a:solidFill>
                  <a:latin typeface="+mn-ea"/>
                </a:rPr>
                <a:t>달리다</a:t>
              </a:r>
              <a:r>
                <a:rPr lang="en-US" altLang="ko-KR" sz="1400">
                  <a:solidFill>
                    <a:schemeClr val="tx1"/>
                  </a:solidFill>
                  <a:latin typeface="+mn-ea"/>
                </a:rPr>
                <a:t>() :void</a:t>
              </a:r>
              <a:endParaRPr lang="ko-KR" altLang="en-US" sz="140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2699792" y="1347614"/>
              <a:ext cx="2412268" cy="468988"/>
            </a:xfrm>
            <a:prstGeom prst="rect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sz="1600" b="1">
                  <a:solidFill>
                    <a:schemeClr val="tx1"/>
                  </a:solidFill>
                  <a:latin typeface="+mn-ea"/>
                </a:rPr>
                <a:t>자동차</a:t>
              </a:r>
            </a:p>
          </p:txBody>
        </p:sp>
      </p:grpSp>
      <p:cxnSp>
        <p:nvCxnSpPr>
          <p:cNvPr id="18" name="직선 화살표 연결선 17"/>
          <p:cNvCxnSpPr/>
          <p:nvPr/>
        </p:nvCxnSpPr>
        <p:spPr>
          <a:xfrm flipV="1">
            <a:off x="7285566" y="4725987"/>
            <a:ext cx="1581150" cy="40957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 flipH="1" flipV="1">
            <a:off x="8866716" y="4725987"/>
            <a:ext cx="1763713" cy="40957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/>
          <p:nvPr/>
        </p:nvCxnSpPr>
        <p:spPr>
          <a:xfrm flipH="1" flipV="1">
            <a:off x="8866716" y="4725987"/>
            <a:ext cx="38100" cy="409575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모서리가 둥근 직사각형 20"/>
          <p:cNvSpPr/>
          <p:nvPr/>
        </p:nvSpPr>
        <p:spPr>
          <a:xfrm>
            <a:off x="677334" y="5176175"/>
            <a:ext cx="3960813" cy="865187"/>
          </a:xfrm>
          <a:prstGeom prst="roundRect">
            <a:avLst>
              <a:gd name="adj" fmla="val 3878"/>
            </a:avLst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/>
          <a:p>
            <a:pPr>
              <a:defRPr/>
            </a:pPr>
            <a:r>
              <a:rPr lang="ko-KR" altLang="en-US" sz="1600" b="1" dirty="0">
                <a:solidFill>
                  <a:schemeClr val="tx1"/>
                </a:solidFill>
                <a:latin typeface="+mj-ea"/>
                <a:ea typeface="+mj-ea"/>
              </a:rPr>
              <a:t>버스</a:t>
            </a:r>
            <a:r>
              <a:rPr lang="en-US" altLang="ko-KR" sz="1600" b="1" dirty="0">
                <a:solidFill>
                  <a:schemeClr val="tx1"/>
                </a:solidFill>
                <a:latin typeface="+mj-ea"/>
                <a:ea typeface="+mj-ea"/>
              </a:rPr>
              <a:t>[] </a:t>
            </a:r>
            <a:r>
              <a:rPr lang="en-US" altLang="ko-KR" sz="1600" b="1" dirty="0" err="1">
                <a:solidFill>
                  <a:schemeClr val="tx1"/>
                </a:solidFill>
                <a:latin typeface="+mj-ea"/>
                <a:ea typeface="+mj-ea"/>
              </a:rPr>
              <a:t>busArray</a:t>
            </a:r>
            <a:r>
              <a:rPr lang="en-US" altLang="ko-KR" sz="1600" b="1" dirty="0">
                <a:solidFill>
                  <a:schemeClr val="tx1"/>
                </a:solidFill>
                <a:latin typeface="+mj-ea"/>
                <a:ea typeface="+mj-ea"/>
              </a:rPr>
              <a:t> = new </a:t>
            </a:r>
            <a:r>
              <a:rPr lang="ko-KR" altLang="en-US" sz="1600" b="1" dirty="0">
                <a:solidFill>
                  <a:schemeClr val="tx1"/>
                </a:solidFill>
                <a:latin typeface="+mj-ea"/>
                <a:ea typeface="+mj-ea"/>
              </a:rPr>
              <a:t>버스</a:t>
            </a:r>
            <a:r>
              <a:rPr lang="en-US" altLang="ko-KR" sz="1600" b="1" dirty="0">
                <a:solidFill>
                  <a:schemeClr val="tx1"/>
                </a:solidFill>
                <a:latin typeface="+mj-ea"/>
                <a:ea typeface="+mj-ea"/>
              </a:rPr>
              <a:t>[5]</a:t>
            </a:r>
          </a:p>
          <a:p>
            <a:pPr>
              <a:defRPr/>
            </a:pPr>
            <a:r>
              <a:rPr lang="ko-KR" altLang="en-US" sz="1600" b="1" dirty="0">
                <a:solidFill>
                  <a:schemeClr val="tx1"/>
                </a:solidFill>
                <a:latin typeface="+mj-ea"/>
                <a:ea typeface="+mj-ea"/>
              </a:rPr>
              <a:t>스포츠카</a:t>
            </a:r>
            <a:r>
              <a:rPr lang="en-US" altLang="ko-KR" sz="1600" b="1" dirty="0">
                <a:solidFill>
                  <a:schemeClr val="tx1"/>
                </a:solidFill>
                <a:latin typeface="+mj-ea"/>
                <a:ea typeface="+mj-ea"/>
              </a:rPr>
              <a:t>[] </a:t>
            </a:r>
            <a:r>
              <a:rPr lang="en-US" altLang="ko-KR" sz="1600" b="1" dirty="0" err="1">
                <a:solidFill>
                  <a:schemeClr val="tx1"/>
                </a:solidFill>
                <a:latin typeface="+mj-ea"/>
                <a:ea typeface="+mj-ea"/>
              </a:rPr>
              <a:t>spoArray</a:t>
            </a:r>
            <a:r>
              <a:rPr lang="en-US" altLang="ko-KR" sz="1600" b="1" dirty="0">
                <a:solidFill>
                  <a:schemeClr val="tx1"/>
                </a:solidFill>
                <a:latin typeface="+mj-ea"/>
                <a:ea typeface="+mj-ea"/>
              </a:rPr>
              <a:t> = new </a:t>
            </a:r>
            <a:r>
              <a:rPr lang="ko-KR" altLang="en-US" sz="1600" b="1" dirty="0">
                <a:solidFill>
                  <a:schemeClr val="tx1"/>
                </a:solidFill>
                <a:latin typeface="+mj-ea"/>
                <a:ea typeface="+mj-ea"/>
              </a:rPr>
              <a:t>스포츠카</a:t>
            </a:r>
            <a:r>
              <a:rPr lang="en-US" altLang="ko-KR" sz="1600" b="1" dirty="0">
                <a:solidFill>
                  <a:schemeClr val="tx1"/>
                </a:solidFill>
                <a:latin typeface="+mj-ea"/>
                <a:ea typeface="+mj-ea"/>
              </a:rPr>
              <a:t>[5]</a:t>
            </a:r>
          </a:p>
          <a:p>
            <a:pPr>
              <a:defRPr/>
            </a:pPr>
            <a:r>
              <a:rPr lang="ko-KR" altLang="en-US" sz="1600" b="1" dirty="0">
                <a:solidFill>
                  <a:schemeClr val="tx1"/>
                </a:solidFill>
                <a:latin typeface="+mj-ea"/>
                <a:ea typeface="+mj-ea"/>
              </a:rPr>
              <a:t>포크레인</a:t>
            </a:r>
            <a:r>
              <a:rPr lang="en-US" altLang="ko-KR" sz="1600" b="1" dirty="0">
                <a:solidFill>
                  <a:schemeClr val="tx1"/>
                </a:solidFill>
                <a:latin typeface="+mj-ea"/>
                <a:ea typeface="+mj-ea"/>
              </a:rPr>
              <a:t>[] </a:t>
            </a:r>
            <a:r>
              <a:rPr lang="en-US" altLang="ko-KR" sz="1600" b="1" dirty="0" err="1">
                <a:solidFill>
                  <a:schemeClr val="tx1"/>
                </a:solidFill>
                <a:latin typeface="+mj-ea"/>
                <a:ea typeface="+mj-ea"/>
              </a:rPr>
              <a:t>poclArray</a:t>
            </a:r>
            <a:r>
              <a:rPr lang="en-US" altLang="ko-KR" sz="1600" b="1" dirty="0">
                <a:solidFill>
                  <a:schemeClr val="tx1"/>
                </a:solidFill>
                <a:latin typeface="+mj-ea"/>
                <a:ea typeface="+mj-ea"/>
              </a:rPr>
              <a:t> = new </a:t>
            </a:r>
            <a:r>
              <a:rPr lang="ko-KR" altLang="en-US" sz="1600" b="1" dirty="0">
                <a:solidFill>
                  <a:schemeClr val="tx1"/>
                </a:solidFill>
                <a:latin typeface="+mj-ea"/>
                <a:ea typeface="+mj-ea"/>
              </a:rPr>
              <a:t>포크레인</a:t>
            </a:r>
            <a:r>
              <a:rPr lang="en-US" altLang="ko-KR" sz="1600" b="1" dirty="0">
                <a:solidFill>
                  <a:schemeClr val="tx1"/>
                </a:solidFill>
                <a:latin typeface="+mj-ea"/>
                <a:ea typeface="+mj-ea"/>
              </a:rPr>
              <a:t>[5]</a:t>
            </a:r>
          </a:p>
          <a:p>
            <a:pPr marL="285750" indent="-285750">
              <a:buFont typeface="Wingdings" panose="05000000000000000000" pitchFamily="2" charset="2"/>
              <a:buChar char="ü"/>
              <a:defRPr/>
            </a:pPr>
            <a:endParaRPr lang="en-US" altLang="ko-KR" sz="1600" b="1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31980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객체지향 기본 개념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도서대여점 객체지향 설계</a:t>
            </a:r>
            <a:endParaRPr kumimoji="1" lang="ko-KR" altLang="en-US" dirty="0"/>
          </a:p>
        </p:txBody>
      </p:sp>
      <p:sp>
        <p:nvSpPr>
          <p:cNvPr id="4" name="텍스트 개체 틀 2"/>
          <p:cNvSpPr txBox="1">
            <a:spLocks/>
          </p:cNvSpPr>
          <p:nvPr/>
        </p:nvSpPr>
        <p:spPr bwMode="auto">
          <a:xfrm>
            <a:off x="1065040" y="2151064"/>
            <a:ext cx="2555875" cy="2627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000" tIns="0"/>
          <a:lstStyle>
            <a:lvl1pPr marL="266700" indent="-2667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361950" indent="-952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628650" indent="-180975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266700" indent="-2667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책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책장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고객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고객장부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금고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대여장부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en-US" altLang="ko-KR" sz="1600">
                <a:ea typeface="맑은 고딕" charset="-127"/>
              </a:rPr>
              <a:t>…</a:t>
            </a:r>
            <a:endParaRPr kumimoji="0" lang="ko-KR" altLang="en-US" sz="1600">
              <a:ea typeface="맑은 고딕" charset="-127"/>
            </a:endParaRPr>
          </a:p>
        </p:txBody>
      </p:sp>
      <p:sp>
        <p:nvSpPr>
          <p:cNvPr id="5" name="텍스트 개체 틀 2"/>
          <p:cNvSpPr txBox="1">
            <a:spLocks/>
          </p:cNvSpPr>
          <p:nvPr/>
        </p:nvSpPr>
        <p:spPr bwMode="auto">
          <a:xfrm>
            <a:off x="2865265" y="2160589"/>
            <a:ext cx="6408737" cy="355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000" tIns="0"/>
          <a:lstStyle>
            <a:lvl1pPr marL="266700" indent="-2667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361950" indent="-952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628650" indent="-180975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806450" indent="-1778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kumimoji="0" lang="ko-KR" altLang="en-US" sz="1400" b="1">
                <a:ea typeface="맑은 고딕" charset="-127"/>
              </a:rPr>
              <a:t>책을 의인화 해봅시다</a:t>
            </a:r>
            <a:r>
              <a:rPr kumimoji="0" lang="en-US" altLang="ko-KR" sz="1400" b="1">
                <a:ea typeface="맑은 고딕" charset="-127"/>
              </a:rPr>
              <a:t>.</a:t>
            </a: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endParaRPr kumimoji="0" lang="en-US" altLang="ko-KR" sz="1400" b="1">
              <a:ea typeface="맑은 고딕" charset="-127"/>
            </a:endParaRP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kumimoji="0" lang="ko-KR" altLang="en-US" sz="1400" b="1">
                <a:ea typeface="맑은 고딕" charset="-127"/>
              </a:rPr>
              <a:t>책이 살아 있다면 책에게 다음과 같은 질문을 할 수 있을 것입니다</a:t>
            </a:r>
            <a:r>
              <a:rPr kumimoji="0" lang="en-US" altLang="ko-KR" sz="1400" b="1">
                <a:ea typeface="맑은 고딕" charset="-127"/>
              </a:rPr>
              <a:t>.</a:t>
            </a:r>
          </a:p>
          <a:p>
            <a:pPr lvl="2">
              <a:lnSpc>
                <a:spcPct val="150000"/>
              </a:lnSpc>
              <a:buFont typeface="맑은 고딕" charset="-127"/>
              <a:buChar char="–"/>
            </a:pPr>
            <a:r>
              <a:rPr kumimoji="0" lang="ko-KR" altLang="en-US" sz="1400">
                <a:ea typeface="맑은 고딕" charset="-127"/>
              </a:rPr>
              <a:t>책 제목은 어떻게 되니</a:t>
            </a:r>
            <a:r>
              <a:rPr kumimoji="0" lang="en-US" altLang="ko-KR" sz="1400">
                <a:ea typeface="맑은 고딕" charset="-127"/>
              </a:rPr>
              <a:t>?</a:t>
            </a:r>
          </a:p>
          <a:p>
            <a:pPr lvl="2">
              <a:lnSpc>
                <a:spcPct val="150000"/>
              </a:lnSpc>
              <a:buFont typeface="맑은 고딕" charset="-127"/>
              <a:buChar char="–"/>
            </a:pPr>
            <a:r>
              <a:rPr kumimoji="0" lang="ko-KR" altLang="en-US" sz="1400">
                <a:ea typeface="맑은 고딕" charset="-127"/>
              </a:rPr>
              <a:t>저자는 어떻게 되니</a:t>
            </a:r>
            <a:r>
              <a:rPr kumimoji="0" lang="en-US" altLang="ko-KR" sz="1400">
                <a:ea typeface="맑은 고딕" charset="-127"/>
              </a:rPr>
              <a:t>?</a:t>
            </a:r>
          </a:p>
          <a:p>
            <a:pPr lvl="2">
              <a:lnSpc>
                <a:spcPct val="150000"/>
              </a:lnSpc>
              <a:buFont typeface="맑은 고딕" charset="-127"/>
              <a:buChar char="–"/>
            </a:pPr>
            <a:r>
              <a:rPr kumimoji="0" lang="ko-KR" altLang="en-US" sz="1400">
                <a:ea typeface="맑은 고딕" charset="-127"/>
              </a:rPr>
              <a:t>출판사는 어떻게 되니</a:t>
            </a:r>
            <a:r>
              <a:rPr kumimoji="0" lang="en-US" altLang="ko-KR" sz="1400">
                <a:ea typeface="맑은 고딕" charset="-127"/>
              </a:rPr>
              <a:t>?</a:t>
            </a:r>
          </a:p>
          <a:p>
            <a:pPr lvl="2">
              <a:lnSpc>
                <a:spcPct val="150000"/>
              </a:lnSpc>
              <a:buFont typeface="맑은 고딕" charset="-127"/>
              <a:buChar char="–"/>
            </a:pPr>
            <a:r>
              <a:rPr kumimoji="0" lang="ko-KR" altLang="en-US" sz="1400">
                <a:ea typeface="맑은 고딕" charset="-127"/>
              </a:rPr>
              <a:t>가격은 어떻게 되니</a:t>
            </a:r>
            <a:r>
              <a:rPr kumimoji="0" lang="en-US" altLang="ko-KR" sz="1400">
                <a:ea typeface="맑은 고딕" charset="-127"/>
              </a:rPr>
              <a:t>?</a:t>
            </a:r>
          </a:p>
          <a:p>
            <a:pPr lvl="2">
              <a:lnSpc>
                <a:spcPct val="150000"/>
              </a:lnSpc>
              <a:buFont typeface="맑은 고딕" charset="-127"/>
              <a:buChar char="–"/>
            </a:pPr>
            <a:r>
              <a:rPr kumimoji="0" lang="en-US" altLang="ko-KR" sz="1400">
                <a:ea typeface="맑은 고딕" charset="-127"/>
              </a:rPr>
              <a:t>…</a:t>
            </a: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endParaRPr kumimoji="0" lang="en-US" altLang="ko-KR" sz="1400" b="1">
              <a:ea typeface="맑은 고딕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9603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객체지향 기본 개념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도서대여점 객체지향 설계</a:t>
            </a:r>
            <a:endParaRPr kumimoji="1" lang="ko-KR" altLang="en-US" dirty="0"/>
          </a:p>
        </p:txBody>
      </p:sp>
      <p:sp>
        <p:nvSpPr>
          <p:cNvPr id="6" name="텍스트 개체 틀 2"/>
          <p:cNvSpPr txBox="1">
            <a:spLocks/>
          </p:cNvSpPr>
          <p:nvPr/>
        </p:nvSpPr>
        <p:spPr bwMode="auto">
          <a:xfrm>
            <a:off x="1014240" y="2217739"/>
            <a:ext cx="2555875" cy="2627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000" tIns="0"/>
          <a:lstStyle>
            <a:lvl1pPr marL="266700" indent="-2667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361950" indent="-952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628650" indent="-180975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266700" indent="-2667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책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책장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고객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고객장부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금고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대여장부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en-US" altLang="ko-KR" sz="1600">
                <a:ea typeface="맑은 고딕" charset="-127"/>
              </a:rPr>
              <a:t>…</a:t>
            </a:r>
            <a:endParaRPr kumimoji="0" lang="ko-KR" altLang="en-US" sz="1600">
              <a:ea typeface="맑은 고딕" charset="-127"/>
            </a:endParaRPr>
          </a:p>
        </p:txBody>
      </p:sp>
      <p:sp>
        <p:nvSpPr>
          <p:cNvPr id="7" name="텍스트 개체 틀 2"/>
          <p:cNvSpPr txBox="1">
            <a:spLocks/>
          </p:cNvSpPr>
          <p:nvPr/>
        </p:nvSpPr>
        <p:spPr bwMode="auto">
          <a:xfrm>
            <a:off x="2865265" y="2205039"/>
            <a:ext cx="6408737" cy="355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000" tIns="0"/>
          <a:lstStyle>
            <a:lvl1pPr marL="266700" indent="-2667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361950" indent="-952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628650" indent="-180975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806450" indent="-1778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kumimoji="0" lang="ko-KR" altLang="en-US" sz="1400" b="1" dirty="0">
                <a:ea typeface="맑은 고딕" charset="-127"/>
              </a:rPr>
              <a:t>책장도 의인화 해봅시다</a:t>
            </a:r>
            <a:r>
              <a:rPr kumimoji="0" lang="en-US" altLang="ko-KR" sz="1400" b="1" dirty="0">
                <a:ea typeface="맑은 고딕" charset="-127"/>
              </a:rPr>
              <a:t>.</a:t>
            </a: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endParaRPr kumimoji="0" lang="en-US" altLang="ko-KR" sz="1400" dirty="0">
              <a:ea typeface="맑은 고딕" charset="-127"/>
            </a:endParaRP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kumimoji="0" lang="ko-KR" altLang="en-US" sz="1400" b="1" dirty="0">
                <a:ea typeface="맑은 고딕" charset="-127"/>
              </a:rPr>
              <a:t>책장이 살아 있다면 책장에게 다음과 같은 질문을 할 수 있을 것입니다</a:t>
            </a:r>
            <a:r>
              <a:rPr kumimoji="0" lang="en-US" altLang="ko-KR" sz="1400" b="1" dirty="0">
                <a:ea typeface="맑은 고딕" charset="-127"/>
              </a:rPr>
              <a:t>.</a:t>
            </a:r>
          </a:p>
          <a:p>
            <a:pPr lvl="2">
              <a:lnSpc>
                <a:spcPct val="150000"/>
              </a:lnSpc>
              <a:buFont typeface="맑은 고딕" charset="-127"/>
              <a:buChar char="–"/>
            </a:pPr>
            <a:r>
              <a:rPr kumimoji="0" lang="ko-KR" altLang="en-US" sz="1400" dirty="0">
                <a:ea typeface="맑은 고딕" charset="-127"/>
              </a:rPr>
              <a:t>가지고 있는 책은 모두 몇권이니</a:t>
            </a:r>
            <a:r>
              <a:rPr kumimoji="0" lang="en-US" altLang="ko-KR" sz="1400" dirty="0">
                <a:ea typeface="맑은 고딕" charset="-127"/>
              </a:rPr>
              <a:t>?</a:t>
            </a:r>
          </a:p>
          <a:p>
            <a:pPr lvl="2">
              <a:lnSpc>
                <a:spcPct val="150000"/>
              </a:lnSpc>
              <a:buFont typeface="맑은 고딕" charset="-127"/>
              <a:buChar char="–"/>
            </a:pPr>
            <a:r>
              <a:rPr kumimoji="0" lang="en-US" altLang="ko-KR" sz="1400" dirty="0">
                <a:ea typeface="맑은 고딕" charset="-127"/>
              </a:rPr>
              <a:t>“</a:t>
            </a:r>
            <a:r>
              <a:rPr kumimoji="0" lang="ko-KR" altLang="en-US" sz="1400" dirty="0">
                <a:ea typeface="맑은 고딕" charset="-127"/>
              </a:rPr>
              <a:t>해리포터</a:t>
            </a:r>
            <a:r>
              <a:rPr kumimoji="0" lang="en-US" altLang="ko-KR" sz="1400" dirty="0">
                <a:ea typeface="맑은 고딕" charset="-127"/>
              </a:rPr>
              <a:t>” </a:t>
            </a:r>
            <a:r>
              <a:rPr kumimoji="0" lang="ko-KR" altLang="en-US" sz="1400" dirty="0">
                <a:ea typeface="맑은 고딕" charset="-127"/>
              </a:rPr>
              <a:t>라는 소설을 가지고 있니</a:t>
            </a:r>
            <a:r>
              <a:rPr kumimoji="0" lang="en-US" altLang="ko-KR" sz="1400" dirty="0">
                <a:ea typeface="맑은 고딕" charset="-127"/>
              </a:rPr>
              <a:t>?</a:t>
            </a:r>
          </a:p>
          <a:p>
            <a:pPr lvl="2">
              <a:lnSpc>
                <a:spcPct val="150000"/>
              </a:lnSpc>
              <a:buFont typeface="맑은 고딕" charset="-127"/>
              <a:buChar char="–"/>
            </a:pPr>
            <a:r>
              <a:rPr kumimoji="0" lang="en-US" altLang="ko-KR" sz="1400" dirty="0">
                <a:ea typeface="맑은 고딕" charset="-127"/>
              </a:rPr>
              <a:t>C. S.</a:t>
            </a:r>
            <a:r>
              <a:rPr kumimoji="0" lang="ko-KR" altLang="en-US" sz="1400" dirty="0">
                <a:ea typeface="맑은 고딕" charset="-127"/>
              </a:rPr>
              <a:t> 루이스가 쓴 판타지 소설은 뭐지</a:t>
            </a:r>
            <a:r>
              <a:rPr kumimoji="0" lang="en-US" altLang="ko-KR" sz="1400" dirty="0">
                <a:ea typeface="맑은 고딕" charset="-127"/>
              </a:rPr>
              <a:t>?</a:t>
            </a:r>
          </a:p>
          <a:p>
            <a:pPr lvl="2">
              <a:lnSpc>
                <a:spcPct val="150000"/>
              </a:lnSpc>
              <a:buFont typeface="맑은 고딕" charset="-127"/>
              <a:buChar char="–"/>
            </a:pPr>
            <a:endParaRPr kumimoji="0" lang="en-US" altLang="ko-KR" sz="1400" dirty="0">
              <a:ea typeface="맑은 고딕" charset="-127"/>
            </a:endParaRP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kumimoji="0" lang="ko-KR" altLang="en-US" sz="1400" b="1" dirty="0">
                <a:ea typeface="맑은 고딕" charset="-127"/>
              </a:rPr>
              <a:t>책을 가지고 있는 것은 책장입니다</a:t>
            </a:r>
            <a:r>
              <a:rPr kumimoji="0" lang="en-US" altLang="ko-KR" sz="1400" b="1" dirty="0">
                <a:ea typeface="맑은 고딕" charset="-127"/>
              </a:rPr>
              <a:t>.</a:t>
            </a: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endParaRPr kumimoji="0" lang="en-US" altLang="ko-KR" sz="1400" dirty="0">
              <a:ea typeface="맑은 고딕" charset="-127"/>
            </a:endParaRP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kumimoji="0" lang="ko-KR" altLang="en-US" sz="1400" b="1" dirty="0">
                <a:ea typeface="맑은 고딕" charset="-127"/>
              </a:rPr>
              <a:t>의인화 해보면 책장이 책을 관리하고 있습니다</a:t>
            </a:r>
            <a:r>
              <a:rPr kumimoji="0" lang="en-US" altLang="ko-KR" sz="1400" b="1" dirty="0">
                <a:ea typeface="맑은 고딕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48052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객체지향 기본 개념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도서대여점 객체지향 설계</a:t>
            </a:r>
            <a:endParaRPr kumimoji="1" lang="ko-KR" altLang="en-US" dirty="0"/>
          </a:p>
        </p:txBody>
      </p:sp>
      <p:sp>
        <p:nvSpPr>
          <p:cNvPr id="5" name="텍스트 개체 틀 2"/>
          <p:cNvSpPr txBox="1">
            <a:spLocks/>
          </p:cNvSpPr>
          <p:nvPr/>
        </p:nvSpPr>
        <p:spPr bwMode="auto">
          <a:xfrm>
            <a:off x="677334" y="1930400"/>
            <a:ext cx="2555875" cy="2627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000" tIns="0"/>
          <a:lstStyle>
            <a:lvl1pPr marL="266700" indent="-2667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361950" indent="-952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628650" indent="-180975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266700" indent="-2667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책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책장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고객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고객장부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금고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대여장부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en-US" altLang="ko-KR" sz="1600">
                <a:ea typeface="맑은 고딕" charset="-127"/>
              </a:rPr>
              <a:t>…</a:t>
            </a:r>
            <a:endParaRPr kumimoji="0" lang="ko-KR" altLang="en-US" sz="1600">
              <a:ea typeface="맑은 고딕" charset="-127"/>
            </a:endParaRPr>
          </a:p>
        </p:txBody>
      </p:sp>
      <p:sp>
        <p:nvSpPr>
          <p:cNvPr id="8" name="텍스트 개체 틀 2"/>
          <p:cNvSpPr txBox="1">
            <a:spLocks/>
          </p:cNvSpPr>
          <p:nvPr/>
        </p:nvSpPr>
        <p:spPr bwMode="auto">
          <a:xfrm>
            <a:off x="2477559" y="1939925"/>
            <a:ext cx="6408737" cy="355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000" tIns="0"/>
          <a:lstStyle>
            <a:lvl1pPr marL="266700" indent="-2667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361950" indent="-952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628650" indent="-180975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806450" indent="-1778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kumimoji="0" lang="ko-KR" altLang="en-US" sz="1400" b="1">
                <a:ea typeface="맑은 고딕" charset="-127"/>
              </a:rPr>
              <a:t>책과 책장을 도식화 해보면</a:t>
            </a:r>
            <a:endParaRPr kumimoji="0" lang="en-US" altLang="ko-KR" sz="1400" b="1">
              <a:ea typeface="맑은 고딕" charset="-127"/>
            </a:endParaRPr>
          </a:p>
        </p:txBody>
      </p:sp>
      <p:pic>
        <p:nvPicPr>
          <p:cNvPr id="12" name="Picture 12" descr="http://designventures.co.kr/new/data/item/1403619961/thumb-1-550_43_370x37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13" t="6750" r="28096" b="6763"/>
          <a:stretch>
            <a:fillRect/>
          </a:stretch>
        </p:blipFill>
        <p:spPr bwMode="auto">
          <a:xfrm>
            <a:off x="5469996" y="2362200"/>
            <a:ext cx="823913" cy="1700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6" name="직선 화살표 연결선 15"/>
          <p:cNvCxnSpPr/>
          <p:nvPr/>
        </p:nvCxnSpPr>
        <p:spPr>
          <a:xfrm flipH="1">
            <a:off x="4744509" y="4000500"/>
            <a:ext cx="649287" cy="30638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>
            <a:off x="6354234" y="4062412"/>
            <a:ext cx="298450" cy="36036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>
            <a:off x="6436784" y="3694112"/>
            <a:ext cx="835025" cy="72866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>
            <a:off x="6436784" y="3406775"/>
            <a:ext cx="1670050" cy="10160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8455" y="4484687"/>
            <a:ext cx="822815" cy="117792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7325" y="4484687"/>
            <a:ext cx="835096" cy="1177925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8476" y="4462461"/>
            <a:ext cx="845624" cy="1192775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0887" y="4378325"/>
            <a:ext cx="902705" cy="13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83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객체지향 기본 개념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도서대여점 객체지향 설계</a:t>
            </a:r>
            <a:endParaRPr kumimoji="1"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관계를 표현해 보면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책장은 책을 저장하는 공간을 가지고 있다</a:t>
            </a:r>
            <a:r>
              <a:rPr kumimoji="1" lang="en-US" altLang="ko-KR" dirty="0"/>
              <a:t>(</a:t>
            </a:r>
            <a:r>
              <a:rPr kumimoji="1" lang="ko-KR" altLang="en-US" dirty="0"/>
              <a:t>속성</a:t>
            </a:r>
            <a:r>
              <a:rPr kumimoji="1" lang="en-US" altLang="ko-KR" dirty="0"/>
              <a:t>)</a:t>
            </a:r>
          </a:p>
          <a:p>
            <a:pPr lvl="1"/>
            <a:r>
              <a:rPr kumimoji="1" lang="ko-KR" altLang="en-US" dirty="0"/>
              <a:t>책은 </a:t>
            </a:r>
            <a:r>
              <a:rPr kumimoji="1" lang="en-US" altLang="ko-KR" dirty="0"/>
              <a:t>ISBN </a:t>
            </a:r>
            <a:r>
              <a:rPr kumimoji="1" lang="ko-KR" altLang="en-US" dirty="0"/>
              <a:t>번호</a:t>
            </a:r>
            <a:r>
              <a:rPr kumimoji="1" lang="en-US" altLang="ko-KR" dirty="0"/>
              <a:t>,</a:t>
            </a:r>
            <a:r>
              <a:rPr kumimoji="1" lang="ko-KR" altLang="en-US" dirty="0"/>
              <a:t> 가격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저자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제목을 가지고 있다 </a:t>
            </a:r>
            <a:r>
              <a:rPr kumimoji="1" lang="en-US" altLang="ko-KR" dirty="0"/>
              <a:t>(</a:t>
            </a:r>
            <a:r>
              <a:rPr kumimoji="1" lang="ko-KR" altLang="en-US" dirty="0"/>
              <a:t>속성</a:t>
            </a:r>
            <a:r>
              <a:rPr kumimoji="1" lang="en-US" altLang="ko-KR" dirty="0"/>
              <a:t>)</a:t>
            </a:r>
          </a:p>
          <a:p>
            <a:pPr lvl="1"/>
            <a:r>
              <a:rPr kumimoji="1" lang="ko-KR" altLang="en-US" dirty="0"/>
              <a:t>책장은 자신이 가지고 있는 속성을 이용하는 기능을 가지고 있다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책장은 책을 보유할 수 있다 </a:t>
            </a:r>
            <a:r>
              <a:rPr kumimoji="1" lang="en-US" altLang="ko-KR" dirty="0"/>
              <a:t>(</a:t>
            </a:r>
            <a:r>
              <a:rPr kumimoji="1" lang="ko-KR" altLang="en-US" dirty="0"/>
              <a:t>관계</a:t>
            </a:r>
            <a:r>
              <a:rPr kumimoji="1" lang="en-US" altLang="ko-KR" dirty="0"/>
              <a:t>)</a:t>
            </a:r>
            <a:endParaRPr kumimoji="1" lang="ko-KR" altLang="en-US" dirty="0"/>
          </a:p>
        </p:txBody>
      </p:sp>
      <p:grpSp>
        <p:nvGrpSpPr>
          <p:cNvPr id="15" name="그룹 3"/>
          <p:cNvGrpSpPr>
            <a:grpSpLocks/>
          </p:cNvGrpSpPr>
          <p:nvPr/>
        </p:nvGrpSpPr>
        <p:grpSpPr bwMode="auto">
          <a:xfrm>
            <a:off x="1954213" y="2216150"/>
            <a:ext cx="2232025" cy="1909762"/>
            <a:chOff x="2699792" y="1347614"/>
            <a:chExt cx="2412268" cy="1908892"/>
          </a:xfrm>
        </p:grpSpPr>
        <p:sp>
          <p:nvSpPr>
            <p:cNvPr id="22" name="직사각형 21"/>
            <p:cNvSpPr/>
            <p:nvPr/>
          </p:nvSpPr>
          <p:spPr>
            <a:xfrm>
              <a:off x="2699792" y="1815713"/>
              <a:ext cx="2412268" cy="612496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9pPr>
            </a:lstStyle>
            <a:p>
              <a:pPr eaLnBrk="1" hangingPunct="1"/>
              <a:r>
                <a:rPr lang="ko-KR" altLang="en-US" sz="1200">
                  <a:ea typeface="맑은 고딕" charset="-127"/>
                </a:rPr>
                <a:t>책의보관공간</a:t>
              </a:r>
              <a:r>
                <a:rPr lang="en-US" altLang="ko-KR" sz="1200">
                  <a:ea typeface="맑은 고딕" charset="-127"/>
                </a:rPr>
                <a:t>: </a:t>
              </a:r>
              <a:r>
                <a:rPr lang="ko-KR" altLang="en-US" sz="1200">
                  <a:ea typeface="맑은 고딕" charset="-127"/>
                </a:rPr>
                <a:t>공간</a:t>
              </a:r>
              <a:r>
                <a:rPr lang="en-US" altLang="ko-KR" sz="1200">
                  <a:ea typeface="맑은 고딕" charset="-127"/>
                </a:rPr>
                <a:t>&lt;</a:t>
              </a:r>
              <a:r>
                <a:rPr lang="ko-KR" altLang="en-US" sz="1200">
                  <a:ea typeface="맑은 고딕" charset="-127"/>
                </a:rPr>
                <a:t>책</a:t>
              </a:r>
              <a:r>
                <a:rPr lang="en-US" altLang="ko-KR" sz="1200">
                  <a:ea typeface="맑은 고딕" charset="-127"/>
                </a:rPr>
                <a:t>&gt;</a:t>
              </a:r>
              <a:endParaRPr lang="ko-KR" altLang="en-US" sz="1200">
                <a:ea typeface="맑은 고딕" charset="-127"/>
              </a:endParaRP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2699792" y="1347614"/>
              <a:ext cx="2412268" cy="468099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b="1">
                  <a:solidFill>
                    <a:schemeClr val="tx1"/>
                  </a:solidFill>
                </a:rPr>
                <a:t>책장</a:t>
              </a: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2699792" y="2428209"/>
              <a:ext cx="2412268" cy="82829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9pPr>
            </a:lstStyle>
            <a:p>
              <a:pPr eaLnBrk="1" hangingPunct="1"/>
              <a:r>
                <a:rPr lang="ko-KR" altLang="en-US" sz="1200">
                  <a:ea typeface="맑은 고딕" charset="-127"/>
                </a:rPr>
                <a:t>가지고 있는책의수</a:t>
              </a:r>
              <a:r>
                <a:rPr lang="en-US" altLang="ko-KR" sz="1200">
                  <a:ea typeface="맑은 고딕" charset="-127"/>
                </a:rPr>
                <a:t>() : </a:t>
              </a:r>
              <a:r>
                <a:rPr lang="ko-KR" altLang="en-US" sz="1200">
                  <a:ea typeface="맑은 고딕" charset="-127"/>
                </a:rPr>
                <a:t>정수</a:t>
              </a:r>
              <a:endParaRPr lang="en-US" altLang="ko-KR" sz="1200">
                <a:ea typeface="맑은 고딕" charset="-127"/>
              </a:endParaRPr>
            </a:p>
            <a:p>
              <a:pPr eaLnBrk="1" hangingPunct="1"/>
              <a:r>
                <a:rPr lang="ko-KR" altLang="en-US" sz="1200">
                  <a:ea typeface="맑은 고딕" charset="-127"/>
                </a:rPr>
                <a:t>제목으로 찾다</a:t>
              </a:r>
              <a:r>
                <a:rPr lang="en-US" altLang="ko-KR" sz="1200">
                  <a:ea typeface="맑은 고딕" charset="-127"/>
                </a:rPr>
                <a:t>(</a:t>
              </a:r>
              <a:r>
                <a:rPr lang="ko-KR" altLang="en-US" sz="1200">
                  <a:ea typeface="맑은 고딕" charset="-127"/>
                </a:rPr>
                <a:t>도가니</a:t>
              </a:r>
              <a:r>
                <a:rPr lang="en-US" altLang="ko-KR" sz="1200">
                  <a:ea typeface="맑은 고딕" charset="-127"/>
                </a:rPr>
                <a:t>): </a:t>
              </a:r>
              <a:r>
                <a:rPr lang="ko-KR" altLang="en-US" sz="1200">
                  <a:ea typeface="맑은 고딕" charset="-127"/>
                </a:rPr>
                <a:t>책</a:t>
              </a:r>
              <a:r>
                <a:rPr lang="en-US" altLang="ko-KR" sz="1200">
                  <a:ea typeface="맑은 고딕" charset="-127"/>
                </a:rPr>
                <a:t>[]</a:t>
              </a:r>
            </a:p>
            <a:p>
              <a:pPr eaLnBrk="1" hangingPunct="1"/>
              <a:r>
                <a:rPr lang="ko-KR" altLang="en-US" sz="1200">
                  <a:ea typeface="맑은 고딕" charset="-127"/>
                </a:rPr>
                <a:t>저자로 찾다</a:t>
              </a:r>
              <a:r>
                <a:rPr lang="en-US" altLang="ko-KR" sz="1200">
                  <a:ea typeface="맑은 고딕" charset="-127"/>
                </a:rPr>
                <a:t>(</a:t>
              </a:r>
              <a:r>
                <a:rPr lang="ko-KR" altLang="en-US" sz="1200">
                  <a:ea typeface="맑은 고딕" charset="-127"/>
                </a:rPr>
                <a:t>이문열</a:t>
              </a:r>
              <a:r>
                <a:rPr lang="en-US" altLang="ko-KR" sz="1200">
                  <a:ea typeface="맑은 고딕" charset="-127"/>
                </a:rPr>
                <a:t>): </a:t>
              </a:r>
              <a:r>
                <a:rPr lang="ko-KR" altLang="en-US" sz="1200">
                  <a:ea typeface="맑은 고딕" charset="-127"/>
                </a:rPr>
                <a:t>책</a:t>
              </a:r>
              <a:r>
                <a:rPr lang="en-US" altLang="ko-KR" sz="1200">
                  <a:ea typeface="맑은 고딕" charset="-127"/>
                </a:rPr>
                <a:t>[]</a:t>
              </a:r>
            </a:p>
            <a:p>
              <a:pPr eaLnBrk="1" hangingPunct="1"/>
              <a:r>
                <a:rPr lang="ko-KR" altLang="en-US" sz="1200">
                  <a:ea typeface="맑은 고딕" charset="-127"/>
                </a:rPr>
                <a:t>추가하다</a:t>
              </a:r>
              <a:r>
                <a:rPr lang="en-US" altLang="ko-KR" sz="1200">
                  <a:ea typeface="맑은 고딕" charset="-127"/>
                </a:rPr>
                <a:t>(</a:t>
              </a:r>
              <a:r>
                <a:rPr lang="ko-KR" altLang="en-US" sz="1200">
                  <a:ea typeface="맑은 고딕" charset="-127"/>
                </a:rPr>
                <a:t>책</a:t>
              </a:r>
              <a:r>
                <a:rPr lang="en-US" altLang="ko-KR" sz="1200">
                  <a:ea typeface="맑은 고딕" charset="-127"/>
                </a:rPr>
                <a:t>): void</a:t>
              </a:r>
            </a:p>
            <a:p>
              <a:pPr eaLnBrk="1" hangingPunct="1"/>
              <a:endParaRPr lang="ko-KR" altLang="en-US" sz="1200">
                <a:ea typeface="맑은 고딕" charset="-127"/>
              </a:endParaRPr>
            </a:p>
          </p:txBody>
        </p:sp>
      </p:grpSp>
      <p:grpSp>
        <p:nvGrpSpPr>
          <p:cNvPr id="25" name="그룹 10"/>
          <p:cNvGrpSpPr>
            <a:grpSpLocks/>
          </p:cNvGrpSpPr>
          <p:nvPr/>
        </p:nvGrpSpPr>
        <p:grpSpPr bwMode="auto">
          <a:xfrm>
            <a:off x="5734050" y="1930400"/>
            <a:ext cx="2232025" cy="2447925"/>
            <a:chOff x="2699792" y="1347614"/>
            <a:chExt cx="2412268" cy="2448665"/>
          </a:xfrm>
        </p:grpSpPr>
        <p:sp>
          <p:nvSpPr>
            <p:cNvPr id="26" name="직사각형 25"/>
            <p:cNvSpPr/>
            <p:nvPr/>
          </p:nvSpPr>
          <p:spPr>
            <a:xfrm>
              <a:off x="2699792" y="1816068"/>
              <a:ext cx="2412268" cy="1097295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9pPr>
            </a:lstStyle>
            <a:p>
              <a:pPr eaLnBrk="1" hangingPunct="1"/>
              <a:r>
                <a:rPr lang="en-US" altLang="ko-KR" sz="1200">
                  <a:ea typeface="맑은 고딕" charset="-127"/>
                </a:rPr>
                <a:t>ISBN</a:t>
              </a:r>
              <a:r>
                <a:rPr lang="ko-KR" altLang="en-US" sz="1200">
                  <a:ea typeface="맑은 고딕" charset="-127"/>
                </a:rPr>
                <a:t>번호 </a:t>
              </a:r>
              <a:r>
                <a:rPr lang="en-US" altLang="ko-KR" sz="1200">
                  <a:ea typeface="맑은 고딕" charset="-127"/>
                </a:rPr>
                <a:t>: </a:t>
              </a:r>
              <a:r>
                <a:rPr lang="ko-KR" altLang="en-US" sz="1200">
                  <a:ea typeface="맑은 고딕" charset="-127"/>
                </a:rPr>
                <a:t>문자열</a:t>
              </a:r>
              <a:endParaRPr lang="en-US" altLang="ko-KR" sz="1200">
                <a:ea typeface="맑은 고딕" charset="-127"/>
              </a:endParaRPr>
            </a:p>
            <a:p>
              <a:pPr eaLnBrk="1" hangingPunct="1"/>
              <a:r>
                <a:rPr lang="ko-KR" altLang="en-US" sz="1200">
                  <a:ea typeface="맑은 고딕" charset="-127"/>
                </a:rPr>
                <a:t>가격 </a:t>
              </a:r>
              <a:r>
                <a:rPr lang="en-US" altLang="ko-KR" sz="1200">
                  <a:ea typeface="맑은 고딕" charset="-127"/>
                </a:rPr>
                <a:t>: </a:t>
              </a:r>
              <a:r>
                <a:rPr lang="ko-KR" altLang="en-US" sz="1200">
                  <a:ea typeface="맑은 고딕" charset="-127"/>
                </a:rPr>
                <a:t>정수</a:t>
              </a:r>
              <a:endParaRPr lang="en-US" altLang="ko-KR" sz="1200">
                <a:ea typeface="맑은 고딕" charset="-127"/>
              </a:endParaRPr>
            </a:p>
            <a:p>
              <a:pPr eaLnBrk="1" hangingPunct="1"/>
              <a:r>
                <a:rPr lang="ko-KR" altLang="en-US" sz="1200">
                  <a:ea typeface="맑은 고딕" charset="-127"/>
                </a:rPr>
                <a:t>저자 </a:t>
              </a:r>
              <a:r>
                <a:rPr lang="en-US" altLang="ko-KR" sz="1200">
                  <a:ea typeface="맑은 고딕" charset="-127"/>
                </a:rPr>
                <a:t>: </a:t>
              </a:r>
              <a:r>
                <a:rPr lang="ko-KR" altLang="en-US" sz="1200">
                  <a:ea typeface="맑은 고딕" charset="-127"/>
                </a:rPr>
                <a:t>문자열</a:t>
              </a:r>
              <a:endParaRPr lang="en-US" altLang="ko-KR" sz="1200">
                <a:ea typeface="맑은 고딕" charset="-127"/>
              </a:endParaRPr>
            </a:p>
            <a:p>
              <a:pPr eaLnBrk="1" hangingPunct="1"/>
              <a:r>
                <a:rPr lang="ko-KR" altLang="en-US" sz="1200">
                  <a:ea typeface="맑은 고딕" charset="-127"/>
                </a:rPr>
                <a:t>제목 </a:t>
              </a:r>
              <a:r>
                <a:rPr lang="en-US" altLang="ko-KR" sz="1200">
                  <a:ea typeface="맑은 고딕" charset="-127"/>
                </a:rPr>
                <a:t>: </a:t>
              </a:r>
              <a:r>
                <a:rPr lang="ko-KR" altLang="en-US" sz="1200">
                  <a:ea typeface="맑은 고딕" charset="-127"/>
                </a:rPr>
                <a:t>문자열</a:t>
              </a:r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2699792" y="1347614"/>
              <a:ext cx="2412268" cy="468454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ko-KR" altLang="en-US" b="1">
                  <a:solidFill>
                    <a:schemeClr val="tx1"/>
                  </a:solidFill>
                </a:rPr>
                <a:t>책</a:t>
              </a:r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2699792" y="2913362"/>
              <a:ext cx="2412268" cy="88291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charset="-127"/>
                  <a:ea typeface="굴림" charset="-127"/>
                </a:defRPr>
              </a:lvl9pPr>
            </a:lstStyle>
            <a:p>
              <a:pPr eaLnBrk="1" hangingPunct="1"/>
              <a:r>
                <a:rPr lang="en-US" altLang="ko-KR" sz="1200">
                  <a:ea typeface="맑은 고딕" charset="-127"/>
                </a:rPr>
                <a:t>ISBN</a:t>
              </a:r>
              <a:r>
                <a:rPr lang="ko-KR" altLang="en-US" sz="1200">
                  <a:ea typeface="맑은 고딕" charset="-127"/>
                </a:rPr>
                <a:t>번호를 말하다</a:t>
              </a:r>
              <a:r>
                <a:rPr lang="en-US" altLang="ko-KR" sz="1200">
                  <a:ea typeface="맑은 고딕" charset="-127"/>
                </a:rPr>
                <a:t>() :</a:t>
              </a:r>
              <a:r>
                <a:rPr lang="ko-KR" altLang="en-US" sz="1200">
                  <a:ea typeface="맑은 고딕" charset="-127"/>
                </a:rPr>
                <a:t>문자열</a:t>
              </a:r>
              <a:endParaRPr lang="en-US" altLang="ko-KR" sz="1200">
                <a:ea typeface="맑은 고딕" charset="-127"/>
              </a:endParaRPr>
            </a:p>
            <a:p>
              <a:pPr eaLnBrk="1" hangingPunct="1"/>
              <a:r>
                <a:rPr lang="ko-KR" altLang="en-US" sz="1200">
                  <a:ea typeface="맑은 고딕" charset="-127"/>
                </a:rPr>
                <a:t>가격을말하다</a:t>
              </a:r>
              <a:r>
                <a:rPr lang="en-US" altLang="ko-KR" sz="1200">
                  <a:ea typeface="맑은 고딕" charset="-127"/>
                </a:rPr>
                <a:t>() :</a:t>
              </a:r>
              <a:r>
                <a:rPr lang="ko-KR" altLang="en-US" sz="1200">
                  <a:ea typeface="맑은 고딕" charset="-127"/>
                </a:rPr>
                <a:t>정수</a:t>
              </a:r>
              <a:endParaRPr lang="en-US" altLang="ko-KR" sz="1200">
                <a:ea typeface="맑은 고딕" charset="-127"/>
              </a:endParaRPr>
            </a:p>
            <a:p>
              <a:pPr eaLnBrk="1" hangingPunct="1"/>
              <a:r>
                <a:rPr lang="ko-KR" altLang="en-US" sz="1200">
                  <a:ea typeface="맑은 고딕" charset="-127"/>
                </a:rPr>
                <a:t>저자를말하다</a:t>
              </a:r>
              <a:r>
                <a:rPr lang="en-US" altLang="ko-KR" sz="1200">
                  <a:ea typeface="맑은 고딕" charset="-127"/>
                </a:rPr>
                <a:t>() :</a:t>
              </a:r>
              <a:r>
                <a:rPr lang="ko-KR" altLang="en-US" sz="1200">
                  <a:ea typeface="맑은 고딕" charset="-127"/>
                </a:rPr>
                <a:t>문자열</a:t>
              </a:r>
              <a:endParaRPr lang="en-US" altLang="ko-KR" sz="1200">
                <a:ea typeface="맑은 고딕" charset="-127"/>
              </a:endParaRPr>
            </a:p>
            <a:p>
              <a:pPr eaLnBrk="1" hangingPunct="1"/>
              <a:r>
                <a:rPr lang="ko-KR" altLang="en-US" sz="1200">
                  <a:ea typeface="맑은 고딕" charset="-127"/>
                </a:rPr>
                <a:t>제목을말하다</a:t>
              </a:r>
              <a:r>
                <a:rPr lang="en-US" altLang="ko-KR" sz="1200">
                  <a:ea typeface="맑은 고딕" charset="-127"/>
                </a:rPr>
                <a:t>() ;</a:t>
              </a:r>
              <a:r>
                <a:rPr lang="ko-KR" altLang="en-US" sz="1200">
                  <a:ea typeface="맑은 고딕" charset="-127"/>
                </a:rPr>
                <a:t>문자열</a:t>
              </a:r>
            </a:p>
          </p:txBody>
        </p:sp>
      </p:grpSp>
      <p:cxnSp>
        <p:nvCxnSpPr>
          <p:cNvPr id="29" name="직선 화살표 연결선 28"/>
          <p:cNvCxnSpPr/>
          <p:nvPr/>
        </p:nvCxnSpPr>
        <p:spPr>
          <a:xfrm>
            <a:off x="4186238" y="3240087"/>
            <a:ext cx="1547812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16"/>
          <p:cNvSpPr>
            <a:spLocks noChangeArrowheads="1"/>
          </p:cNvSpPr>
          <p:nvPr/>
        </p:nvSpPr>
        <p:spPr bwMode="auto">
          <a:xfrm>
            <a:off x="4186238" y="3240087"/>
            <a:ext cx="29845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/>
            <a:r>
              <a:rPr lang="en-US" altLang="ko-KR" sz="1600"/>
              <a:t>1</a:t>
            </a:r>
            <a:endParaRPr lang="ko-KR" altLang="en-US" sz="1600"/>
          </a:p>
        </p:txBody>
      </p:sp>
      <p:sp>
        <p:nvSpPr>
          <p:cNvPr id="31" name="직사각형 19"/>
          <p:cNvSpPr>
            <a:spLocks noChangeArrowheads="1"/>
          </p:cNvSpPr>
          <p:nvPr/>
        </p:nvSpPr>
        <p:spPr bwMode="auto">
          <a:xfrm>
            <a:off x="5153025" y="3240087"/>
            <a:ext cx="538163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/>
            <a:r>
              <a:rPr lang="en-US" altLang="ko-KR" sz="1600"/>
              <a:t>0…*</a:t>
            </a:r>
            <a:endParaRPr lang="ko-KR" altLang="en-US" sz="1600"/>
          </a:p>
        </p:txBody>
      </p:sp>
    </p:spTree>
    <p:extLst>
      <p:ext uri="{BB962C8B-B14F-4D97-AF65-F5344CB8AC3E}">
        <p14:creationId xmlns:p14="http://schemas.microsoft.com/office/powerpoint/2010/main" val="1151019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객체지향 기본 개념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개념의 확인</a:t>
            </a:r>
            <a:endParaRPr kumimoji="1" lang="ko-KR" altLang="en-US" dirty="0"/>
          </a:p>
        </p:txBody>
      </p:sp>
      <p:sp>
        <p:nvSpPr>
          <p:cNvPr id="4" name="텍스트 개체 틀 2"/>
          <p:cNvSpPr txBox="1">
            <a:spLocks/>
          </p:cNvSpPr>
          <p:nvPr/>
        </p:nvSpPr>
        <p:spPr bwMode="auto">
          <a:xfrm>
            <a:off x="677334" y="1930400"/>
            <a:ext cx="2555875" cy="2627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000" tIns="0"/>
          <a:lstStyle>
            <a:lvl1pPr marL="266700" indent="-2667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361950" indent="-952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628650" indent="-180975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266700" indent="-2667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책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책장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고객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고객장부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금고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ko-KR" altLang="en-US" sz="1600">
                <a:ea typeface="맑은 고딕" charset="-127"/>
              </a:rPr>
              <a:t>대여장부</a:t>
            </a:r>
            <a:endParaRPr kumimoji="0" lang="en-US" altLang="ko-KR" sz="1600">
              <a:ea typeface="맑은 고딕" charset="-127"/>
            </a:endParaRPr>
          </a:p>
          <a:p>
            <a:pPr lvl="3">
              <a:lnSpc>
                <a:spcPct val="150000"/>
              </a:lnSpc>
              <a:buFont typeface="Wingdings" charset="2"/>
              <a:buChar char="ü"/>
            </a:pPr>
            <a:r>
              <a:rPr kumimoji="0" lang="en-US" altLang="ko-KR" sz="1600">
                <a:ea typeface="맑은 고딕" charset="-127"/>
              </a:rPr>
              <a:t>…</a:t>
            </a:r>
            <a:endParaRPr kumimoji="0" lang="ko-KR" altLang="en-US" sz="1600">
              <a:ea typeface="맑은 고딕" charset="-127"/>
            </a:endParaRPr>
          </a:p>
        </p:txBody>
      </p:sp>
      <p:sp>
        <p:nvSpPr>
          <p:cNvPr id="5" name="텍스트 개체 틀 2"/>
          <p:cNvSpPr txBox="1">
            <a:spLocks/>
          </p:cNvSpPr>
          <p:nvPr/>
        </p:nvSpPr>
        <p:spPr bwMode="auto">
          <a:xfrm>
            <a:off x="2477559" y="1939925"/>
            <a:ext cx="6408737" cy="355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08000" tIns="0"/>
          <a:lstStyle>
            <a:lvl1pPr marL="266700" indent="-2667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361950" indent="-952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628650" indent="-180975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806450" indent="-1778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lvl="1">
              <a:lnSpc>
                <a:spcPct val="150000"/>
              </a:lnSpc>
              <a:buFont typeface="Arial" charset="0"/>
              <a:buChar char="•"/>
            </a:pPr>
            <a:r>
              <a:rPr kumimoji="0" lang="ko-KR" altLang="en-US" sz="1400" b="1">
                <a:ea typeface="맑은 고딕" charset="-127"/>
              </a:rPr>
              <a:t>고객과 고객장부의 관계를 그려보기</a:t>
            </a:r>
            <a:endParaRPr kumimoji="0" lang="en-US" altLang="ko-KR" sz="1400" b="1">
              <a:ea typeface="맑은 고딕" charset="-127"/>
            </a:endParaRPr>
          </a:p>
          <a:p>
            <a:pPr lvl="1">
              <a:lnSpc>
                <a:spcPct val="150000"/>
              </a:lnSpc>
              <a:buFont typeface="Arial" charset="0"/>
              <a:buChar char="•"/>
            </a:pPr>
            <a:endParaRPr kumimoji="0" lang="en-US" altLang="ko-KR" sz="1400" b="1">
              <a:ea typeface="맑은 고딕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4557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객체지향 기본 개념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도서대여점 객체지향 설계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도서대여점 고객 </a:t>
            </a:r>
            <a:r>
              <a:rPr kumimoji="1" lang="en-US" altLang="ko-KR" dirty="0"/>
              <a:t>vs </a:t>
            </a:r>
            <a:r>
              <a:rPr kumimoji="1" lang="ko-KR" altLang="en-US" dirty="0"/>
              <a:t>신발가게 고객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도서 대여점의 고객에게 신발 사이즈를 물어본다면</a:t>
            </a:r>
            <a:r>
              <a:rPr kumimoji="1" lang="en-US" altLang="ko-KR" dirty="0"/>
              <a:t>?</a:t>
            </a:r>
          </a:p>
          <a:p>
            <a:pPr lvl="1"/>
            <a:r>
              <a:rPr kumimoji="1" lang="ko-KR" altLang="en-US" dirty="0"/>
              <a:t>도서 대여점의 고객에게 몸무게를 물어본다면</a:t>
            </a:r>
            <a:r>
              <a:rPr kumimoji="1" lang="en-US" altLang="ko-KR" dirty="0"/>
              <a:t>?</a:t>
            </a:r>
          </a:p>
          <a:p>
            <a:pPr lvl="1"/>
            <a:r>
              <a:rPr kumimoji="1" lang="ko-KR" altLang="en-US" dirty="0"/>
              <a:t>신발 가게 고객에게 신발 사이즈를 물어본다면</a:t>
            </a:r>
            <a:r>
              <a:rPr kumimoji="1" lang="en-US" altLang="ko-KR" dirty="0"/>
              <a:t>?</a:t>
            </a:r>
            <a:endParaRPr kumimoji="1" lang="ko-KR" altLang="en-US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677334" y="4134775"/>
            <a:ext cx="7345362" cy="762000"/>
          </a:xfrm>
          <a:prstGeom prst="roundRect">
            <a:avLst>
              <a:gd name="adj" fmla="val 5004"/>
            </a:avLst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82563" indent="-182563">
              <a:lnSpc>
                <a:spcPct val="150000"/>
              </a:lnSpc>
              <a:buFontTx/>
              <a:buChar char="–"/>
              <a:defRPr/>
            </a:pPr>
            <a:r>
              <a:rPr lang="ko-KR" altLang="en-US" sz="1400">
                <a:solidFill>
                  <a:schemeClr val="tx1"/>
                </a:solidFill>
                <a:latin typeface="+mn-ea"/>
              </a:rPr>
              <a:t>도서대여점 고객은 이름과 연락처가 중요</a:t>
            </a:r>
            <a:endParaRPr lang="en-US" altLang="ko-KR" sz="1400">
              <a:solidFill>
                <a:schemeClr val="tx1"/>
              </a:solidFill>
              <a:latin typeface="+mn-ea"/>
            </a:endParaRPr>
          </a:p>
          <a:p>
            <a:pPr marL="182563" indent="-182563">
              <a:lnSpc>
                <a:spcPct val="150000"/>
              </a:lnSpc>
              <a:buFontTx/>
              <a:buChar char="–"/>
              <a:defRPr/>
            </a:pPr>
            <a:r>
              <a:rPr lang="ko-KR" altLang="en-US" sz="1400">
                <a:solidFill>
                  <a:schemeClr val="tx1"/>
                </a:solidFill>
                <a:latin typeface="+mn-ea"/>
              </a:rPr>
              <a:t>신발가게는 신발사이즈가 중요</a:t>
            </a:r>
            <a:endParaRPr lang="en-US" altLang="ko-KR" sz="14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5" name="TextBox 7"/>
          <p:cNvSpPr txBox="1">
            <a:spLocks noChangeArrowheads="1"/>
          </p:cNvSpPr>
          <p:nvPr/>
        </p:nvSpPr>
        <p:spPr bwMode="auto">
          <a:xfrm>
            <a:off x="1034521" y="5135193"/>
            <a:ext cx="7284366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/>
            <a:r>
              <a:rPr lang="ko-KR" altLang="en-US" sz="2400" dirty="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중요한 것은 남기고</a:t>
            </a:r>
            <a:r>
              <a:rPr lang="en-US" altLang="ko-KR" sz="2400" dirty="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, </a:t>
            </a:r>
            <a:r>
              <a:rPr lang="ko-KR" altLang="en-US" sz="2400" dirty="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불필요한 것을 없애는 것을 객체지향에서 </a:t>
            </a:r>
            <a:endParaRPr lang="en-US" altLang="ko-KR" sz="2400" dirty="0">
              <a:solidFill>
                <a:srgbClr val="C00000"/>
              </a:solidFill>
              <a:latin typeface="휴먼매직체" charset="0"/>
              <a:ea typeface="휴먼매직체" charset="0"/>
            </a:endParaRPr>
          </a:p>
          <a:p>
            <a:pPr eaLnBrk="1" hangingPunct="1"/>
            <a:r>
              <a:rPr lang="en-US" altLang="ko-KR" sz="3000" dirty="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“</a:t>
            </a:r>
            <a:r>
              <a:rPr lang="ko-KR" altLang="en-US" sz="3000" dirty="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추상화</a:t>
            </a:r>
            <a:r>
              <a:rPr lang="en-US" altLang="ko-KR" sz="3000" dirty="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”</a:t>
            </a:r>
            <a:r>
              <a:rPr lang="ko-KR" altLang="en-US" sz="2400" dirty="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라고 말한다</a:t>
            </a:r>
            <a:r>
              <a:rPr lang="en-US" altLang="ko-KR" sz="2400" dirty="0">
                <a:solidFill>
                  <a:srgbClr val="C00000"/>
                </a:solidFill>
                <a:latin typeface="휴먼매직체" charset="0"/>
                <a:ea typeface="휴먼매직체" charset="0"/>
              </a:rPr>
              <a:t>.</a:t>
            </a:r>
            <a:endParaRPr lang="ko-KR" altLang="en-US" sz="2400" dirty="0">
              <a:solidFill>
                <a:srgbClr val="C00000"/>
              </a:solidFill>
              <a:latin typeface="휴먼매직체" charset="0"/>
              <a:ea typeface="휴먼매직체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0512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객체지향 기본 개념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도서대여점 객체지향 설계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모든 것이 중요한 것은 아니다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도서대여점의 책장은 색이 중요하지 않지만</a:t>
            </a:r>
            <a:r>
              <a:rPr kumimoji="1" lang="en-US" altLang="ko-KR" dirty="0"/>
              <a:t>,</a:t>
            </a:r>
            <a:r>
              <a:rPr kumimoji="1" lang="ko-KR" altLang="en-US" dirty="0"/>
              <a:t> 가구점에서는 색이 중요하다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어느 관점에서 보느냐에 따라 중요한 속성도 있고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그렇지 않은 것도 있다</a:t>
            </a:r>
            <a:r>
              <a:rPr kumimoji="1" lang="en-US" altLang="ko-KR" dirty="0"/>
              <a:t>.</a:t>
            </a:r>
          </a:p>
          <a:p>
            <a:pPr lvl="1"/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r>
              <a:rPr kumimoji="1" lang="ko-KR" altLang="en-US" dirty="0"/>
              <a:t>관점을 어떻게 잡고 어떻게 설계하느냐에 따라 재사용이 어려울 수도 있다</a:t>
            </a:r>
          </a:p>
        </p:txBody>
      </p:sp>
      <p:sp>
        <p:nvSpPr>
          <p:cNvPr id="6" name="모서리가 둥근 직사각형 5"/>
          <p:cNvSpPr/>
          <p:nvPr/>
        </p:nvSpPr>
        <p:spPr>
          <a:xfrm>
            <a:off x="677334" y="3302925"/>
            <a:ext cx="7734300" cy="611188"/>
          </a:xfrm>
          <a:prstGeom prst="roundRect">
            <a:avLst>
              <a:gd name="adj" fmla="val 5004"/>
            </a:avLst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182563" indent="-182563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  <a:buFontTx/>
              <a:buChar char="–"/>
            </a:pPr>
            <a:r>
              <a:rPr lang="ko-KR" altLang="en-US" sz="1400">
                <a:ea typeface="맑은 고딕" charset="-127"/>
              </a:rPr>
              <a:t>객체지향 프로그래밍은 관점에 따라 객체가 가지는 속성과 기능을 다르게 표현하게 된다</a:t>
            </a:r>
            <a:r>
              <a:rPr lang="en-US" altLang="ko-KR" sz="1400">
                <a:ea typeface="맑은 고딕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40665961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1161</TotalTime>
  <Words>1368</Words>
  <Application>Microsoft Office PowerPoint</Application>
  <PresentationFormat>와이드스크린</PresentationFormat>
  <Paragraphs>373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2" baseType="lpstr">
      <vt:lpstr>HY견고딕</vt:lpstr>
      <vt:lpstr>HY그래픽M</vt:lpstr>
      <vt:lpstr>맑은 고딕</vt:lpstr>
      <vt:lpstr>휴먼매직체</vt:lpstr>
      <vt:lpstr>Arial</vt:lpstr>
      <vt:lpstr>Consolas</vt:lpstr>
      <vt:lpstr>Trebuchet MS</vt:lpstr>
      <vt:lpstr>Wingdings</vt:lpstr>
      <vt:lpstr>Wingdings 3</vt:lpstr>
      <vt:lpstr>패싯</vt:lpstr>
      <vt:lpstr>Java 객체지향 프로그래밍</vt:lpstr>
      <vt:lpstr>객체지향 기본개념 : 도서대여점 프로그램의 예</vt:lpstr>
      <vt:lpstr>객체지향 기본 개념 : 도서대여점 객체지향 설계</vt:lpstr>
      <vt:lpstr>객체지향 기본 개념 : 도서대여점 객체지향 설계</vt:lpstr>
      <vt:lpstr>객체지향 기본 개념 : 도서대여점 객체지향 설계</vt:lpstr>
      <vt:lpstr>객체지향 기본 개념 : 도서대여점 객체지향 설계</vt:lpstr>
      <vt:lpstr>객체지향 기본 개념 : 개념의 확인</vt:lpstr>
      <vt:lpstr>객체지향 기본 개념 : 도서대여점 객체지향 설계</vt:lpstr>
      <vt:lpstr>객체지향 기본 개념 : 도서대여점 객체지향 설계</vt:lpstr>
      <vt:lpstr>객체 지향 기본 개념 : 객체 지향이 추구하는 것</vt:lpstr>
      <vt:lpstr>객체 지향 기본 개념 : 클래스, 인스턴스, 레퍼런스</vt:lpstr>
      <vt:lpstr>객체 지향 기본 개념 : Java 문법으로 이해하기</vt:lpstr>
      <vt:lpstr>객체 지향 기본 개념 : Java 문법으로 이해하기</vt:lpstr>
      <vt:lpstr>객체 지향 기본 개념 : 자동차 중 버스, 스포츠카, 포크레인을 정의해 봅시다</vt:lpstr>
      <vt:lpstr>객체 지향 기본 개념 : 자동차의 예</vt:lpstr>
      <vt:lpstr>객체지향 기본 개념 : 자동차의 예</vt:lpstr>
      <vt:lpstr>객체 지향 기본 개념 : 주차장 프로그램의 설계 예시</vt:lpstr>
      <vt:lpstr>객체 지향 기본 개념 : 주차장 프로그램의 설계 예시</vt:lpstr>
      <vt:lpstr>객체 지향 기본 개념 : 주차장 프로그램의 설계 예시</vt:lpstr>
      <vt:lpstr>객체 지향 기본 개념 : 주차장 프로그램의 설계 예시</vt:lpstr>
      <vt:lpstr>객체 지향 기본 개념 : 주차장 프로그램의 설계 예시</vt:lpstr>
      <vt:lpstr>객체 지향 기본 개념 : 주차장 프로그램의 설계 예시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Seung-Kyun Nam</dc:creator>
  <cp:lastModifiedBy>SeungKyun Nam</cp:lastModifiedBy>
  <cp:revision>130</cp:revision>
  <cp:lastPrinted>2019-01-17T12:32:52Z</cp:lastPrinted>
  <dcterms:created xsi:type="dcterms:W3CDTF">2017-09-02T07:33:00Z</dcterms:created>
  <dcterms:modified xsi:type="dcterms:W3CDTF">2021-10-26T01:36:55Z</dcterms:modified>
</cp:coreProperties>
</file>

<file path=docProps/thumbnail.jpeg>
</file>